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94" r:id="rId3"/>
    <p:sldId id="295" r:id="rId4"/>
    <p:sldId id="296" r:id="rId5"/>
    <p:sldId id="299" r:id="rId6"/>
    <p:sldId id="297" r:id="rId7"/>
    <p:sldId id="298" r:id="rId8"/>
    <p:sldId id="301" r:id="rId9"/>
    <p:sldId id="372" r:id="rId10"/>
    <p:sldId id="374" r:id="rId11"/>
    <p:sldId id="376" r:id="rId12"/>
    <p:sldId id="377" r:id="rId13"/>
    <p:sldId id="380" r:id="rId14"/>
    <p:sldId id="382" r:id="rId15"/>
    <p:sldId id="381" r:id="rId16"/>
    <p:sldId id="384" r:id="rId17"/>
    <p:sldId id="386" r:id="rId18"/>
    <p:sldId id="387" r:id="rId19"/>
    <p:sldId id="388" r:id="rId20"/>
    <p:sldId id="389" r:id="rId21"/>
    <p:sldId id="390" r:id="rId22"/>
    <p:sldId id="392" r:id="rId23"/>
    <p:sldId id="393" r:id="rId24"/>
    <p:sldId id="394" r:id="rId25"/>
    <p:sldId id="396" r:id="rId26"/>
    <p:sldId id="397" r:id="rId27"/>
    <p:sldId id="468" r:id="rId28"/>
    <p:sldId id="469" r:id="rId29"/>
    <p:sldId id="470" r:id="rId30"/>
    <p:sldId id="473" r:id="rId31"/>
    <p:sldId id="472" r:id="rId32"/>
    <p:sldId id="474" r:id="rId33"/>
    <p:sldId id="475" r:id="rId34"/>
    <p:sldId id="476" r:id="rId35"/>
    <p:sldId id="477" r:id="rId36"/>
    <p:sldId id="478" r:id="rId37"/>
    <p:sldId id="479" r:id="rId38"/>
    <p:sldId id="486" r:id="rId39"/>
    <p:sldId id="480" r:id="rId40"/>
    <p:sldId id="487" r:id="rId41"/>
    <p:sldId id="489" r:id="rId42"/>
    <p:sldId id="488" r:id="rId43"/>
    <p:sldId id="490" r:id="rId44"/>
    <p:sldId id="492" r:id="rId45"/>
    <p:sldId id="493" r:id="rId46"/>
    <p:sldId id="494" r:id="rId47"/>
    <p:sldId id="495" r:id="rId48"/>
    <p:sldId id="496" r:id="rId49"/>
    <p:sldId id="497" r:id="rId50"/>
    <p:sldId id="498" r:id="rId51"/>
    <p:sldId id="499" r:id="rId52"/>
    <p:sldId id="500" r:id="rId53"/>
    <p:sldId id="501" r:id="rId54"/>
    <p:sldId id="502" r:id="rId55"/>
    <p:sldId id="505" r:id="rId56"/>
    <p:sldId id="506" r:id="rId57"/>
    <p:sldId id="507"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3" d="100"/>
          <a:sy n="113" d="100"/>
        </p:scale>
        <p:origin x="102"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7CB0C-95B6-4612-806C-07B7D920E977}" type="datetimeFigureOut">
              <a:rPr lang="tr-TR" smtClean="0"/>
              <a:t>25.10.2022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DEB77-853C-438A-BFB6-38264FDE899D}" type="slidenum">
              <a:rPr lang="tr-TR" smtClean="0"/>
              <a:t>‹#›</a:t>
            </a:fld>
            <a:endParaRPr lang="tr-TR"/>
          </a:p>
        </p:txBody>
      </p:sp>
    </p:spTree>
    <p:extLst>
      <p:ext uri="{BB962C8B-B14F-4D97-AF65-F5344CB8AC3E}">
        <p14:creationId xmlns:p14="http://schemas.microsoft.com/office/powerpoint/2010/main" val="238674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6EEA607-4896-47E1-B435-DDD18C321B9B}"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spTree>
    <p:extLst>
      <p:ext uri="{BB962C8B-B14F-4D97-AF65-F5344CB8AC3E}">
        <p14:creationId xmlns:p14="http://schemas.microsoft.com/office/powerpoint/2010/main" val="2804248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and Content">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3587621" y="839700"/>
            <a:ext cx="5028491" cy="203612"/>
          </a:xfrm>
          <a:prstGeom prst="rect">
            <a:avLst/>
          </a:prstGeom>
        </p:spPr>
        <p:txBody>
          <a:bodyPr/>
          <a:lstStyle>
            <a:lvl1pPr marL="0" indent="0" algn="ctr">
              <a:buNone/>
              <a:defRPr sz="1200" i="1" baseline="0">
                <a:latin typeface="Source Sans Pro Light" panose="020B0403030403020204" pitchFamily="34" charset="0"/>
              </a:defRPr>
            </a:lvl1pPr>
          </a:lstStyle>
          <a:p>
            <a:pPr lvl="0"/>
            <a:r>
              <a:rPr lang="en-MY" dirty="0" smtClean="0"/>
              <a:t>The Story Of Our Company</a:t>
            </a:r>
            <a:endParaRPr lang="en-GB" dirty="0"/>
          </a:p>
        </p:txBody>
      </p:sp>
      <p:sp>
        <p:nvSpPr>
          <p:cNvPr id="11" name="Text Placeholder 10"/>
          <p:cNvSpPr>
            <a:spLocks noGrp="1"/>
          </p:cNvSpPr>
          <p:nvPr>
            <p:ph type="body" sz="quarter" idx="13" hasCustomPrompt="1"/>
          </p:nvPr>
        </p:nvSpPr>
        <p:spPr>
          <a:xfrm>
            <a:off x="3581400" y="244783"/>
            <a:ext cx="5029200" cy="571500"/>
          </a:xfrm>
          <a:prstGeom prst="rect">
            <a:avLst/>
          </a:prstGeom>
        </p:spPr>
        <p:txBody>
          <a:bodyPr/>
          <a:lstStyle>
            <a:lvl1pPr marL="0" indent="0" algn="ctr">
              <a:buNone/>
              <a:defRPr sz="4400" spc="-300" baseline="0">
                <a:latin typeface="Source Sans Pro Black" panose="020B0803030403020204" pitchFamily="34" charset="0"/>
              </a:defRPr>
            </a:lvl1pPr>
          </a:lstStyle>
          <a:p>
            <a:pPr lvl="0"/>
            <a:r>
              <a:rPr lang="en-MY" dirty="0" smtClean="0"/>
              <a:t>ABOUT US</a:t>
            </a:r>
            <a:endParaRPr lang="en-GB" dirty="0"/>
          </a:p>
        </p:txBody>
      </p:sp>
      <p:sp>
        <p:nvSpPr>
          <p:cNvPr id="4" name="Date Placeholder 3"/>
          <p:cNvSpPr>
            <a:spLocks noGrp="1"/>
          </p:cNvSpPr>
          <p:nvPr>
            <p:ph type="dt" sz="half" idx="10"/>
          </p:nvPr>
        </p:nvSpPr>
        <p:spPr/>
        <p:txBody>
          <a:bodyPr/>
          <a:lstStyle/>
          <a:p>
            <a:fld id="{76EEA607-4896-47E1-B435-DDD18C321B9B}"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cxnSp>
        <p:nvCxnSpPr>
          <p:cNvPr id="9" name="Straight Connector 8"/>
          <p:cNvCxnSpPr/>
          <p:nvPr userDrawn="1"/>
        </p:nvCxnSpPr>
        <p:spPr>
          <a:xfrm>
            <a:off x="4513411" y="832753"/>
            <a:ext cx="3096344"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7899170" y="1288982"/>
            <a:ext cx="7336062" cy="7726891"/>
            <a:chOff x="6256254" y="292422"/>
            <a:chExt cx="7336062" cy="7726891"/>
          </a:xfrm>
          <a:noFill/>
        </p:grpSpPr>
        <p:sp>
          <p:nvSpPr>
            <p:cNvPr id="18" name="Right Triangle 9"/>
            <p:cNvSpPr/>
            <p:nvPr/>
          </p:nvSpPr>
          <p:spPr>
            <a:xfrm rot="15514280">
              <a:off x="6970063" y="5459938"/>
              <a:ext cx="1419515" cy="128948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9" name="Right Triangle 9"/>
            <p:cNvSpPr/>
            <p:nvPr/>
          </p:nvSpPr>
          <p:spPr>
            <a:xfrm rot="16826751">
              <a:off x="11702672" y="2516957"/>
              <a:ext cx="1653148" cy="15613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20" name="Right Triangle 9"/>
            <p:cNvSpPr/>
            <p:nvPr/>
          </p:nvSpPr>
          <p:spPr>
            <a:xfrm rot="3864744">
              <a:off x="7951064" y="5016316"/>
              <a:ext cx="2000183" cy="336310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Right Triangle 9"/>
            <p:cNvSpPr/>
            <p:nvPr/>
          </p:nvSpPr>
          <p:spPr>
            <a:xfrm rot="18516916">
              <a:off x="9428530" y="1242471"/>
              <a:ext cx="3022888" cy="530468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2" name="Right Triangle 9"/>
            <p:cNvSpPr/>
            <p:nvPr/>
          </p:nvSpPr>
          <p:spPr>
            <a:xfrm rot="9372945">
              <a:off x="10559151" y="667036"/>
              <a:ext cx="1240106" cy="39615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23" name="Right Triangle 9"/>
            <p:cNvSpPr/>
            <p:nvPr/>
          </p:nvSpPr>
          <p:spPr>
            <a:xfrm rot="16736933">
              <a:off x="7957451" y="3899614"/>
              <a:ext cx="389311" cy="7048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4" name="Right Triangle 9"/>
            <p:cNvSpPr/>
            <p:nvPr/>
          </p:nvSpPr>
          <p:spPr>
            <a:xfrm rot="16842692">
              <a:off x="8140673" y="3118766"/>
              <a:ext cx="3700854" cy="476603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5" name="Right Triangle 9"/>
            <p:cNvSpPr/>
            <p:nvPr/>
          </p:nvSpPr>
          <p:spPr>
            <a:xfrm rot="600095">
              <a:off x="6516893" y="668217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6" name="Right Triangle 9"/>
            <p:cNvSpPr/>
            <p:nvPr/>
          </p:nvSpPr>
          <p:spPr>
            <a:xfrm rot="12339474">
              <a:off x="10790199" y="186114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7" name="Right Triangle 9"/>
            <p:cNvSpPr/>
            <p:nvPr/>
          </p:nvSpPr>
          <p:spPr>
            <a:xfrm rot="17042516">
              <a:off x="10347842" y="2679051"/>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8" name="Right Triangle 9"/>
            <p:cNvSpPr/>
            <p:nvPr/>
          </p:nvSpPr>
          <p:spPr>
            <a:xfrm rot="6485821">
              <a:off x="9818495" y="2504417"/>
              <a:ext cx="209097" cy="15067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9" name="Right Triangle 9"/>
            <p:cNvSpPr/>
            <p:nvPr/>
          </p:nvSpPr>
          <p:spPr>
            <a:xfrm rot="18779178">
              <a:off x="7983970" y="5398879"/>
              <a:ext cx="560019" cy="35225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0" name="Right Triangle 9"/>
            <p:cNvSpPr/>
            <p:nvPr/>
          </p:nvSpPr>
          <p:spPr>
            <a:xfrm rot="11869388">
              <a:off x="8598233" y="2110231"/>
              <a:ext cx="316288" cy="2889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1" name="Right Triangle 9"/>
            <p:cNvSpPr/>
            <p:nvPr/>
          </p:nvSpPr>
          <p:spPr>
            <a:xfrm rot="19451475">
              <a:off x="8136872" y="3337944"/>
              <a:ext cx="1521379" cy="269483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2" name="Right Triangle 9"/>
            <p:cNvSpPr/>
            <p:nvPr/>
          </p:nvSpPr>
          <p:spPr>
            <a:xfrm rot="17249741">
              <a:off x="9796488" y="4699826"/>
              <a:ext cx="3647602" cy="195785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3" name="Right Triangle 9"/>
            <p:cNvSpPr/>
            <p:nvPr/>
          </p:nvSpPr>
          <p:spPr>
            <a:xfrm rot="327492">
              <a:off x="11282716" y="2520228"/>
              <a:ext cx="675145" cy="63177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4" name="Right Triangle 9"/>
            <p:cNvSpPr/>
            <p:nvPr/>
          </p:nvSpPr>
          <p:spPr>
            <a:xfrm rot="16842692">
              <a:off x="9062008" y="2868948"/>
              <a:ext cx="1855035" cy="292053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5" name="Right Triangle 9"/>
            <p:cNvSpPr/>
            <p:nvPr/>
          </p:nvSpPr>
          <p:spPr>
            <a:xfrm rot="16842692">
              <a:off x="9154899" y="4253301"/>
              <a:ext cx="2422188" cy="36896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6" name="Right Triangle 5"/>
            <p:cNvSpPr/>
            <p:nvPr/>
          </p:nvSpPr>
          <p:spPr>
            <a:xfrm rot="10297253">
              <a:off x="8883977" y="4039220"/>
              <a:ext cx="2110226" cy="1751455"/>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7" name="Right Triangle 9"/>
            <p:cNvSpPr/>
            <p:nvPr/>
          </p:nvSpPr>
          <p:spPr>
            <a:xfrm rot="15478741">
              <a:off x="8933977" y="5183323"/>
              <a:ext cx="2272683" cy="339929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8" name="Right Triangle 9"/>
            <p:cNvSpPr/>
            <p:nvPr/>
          </p:nvSpPr>
          <p:spPr>
            <a:xfrm rot="20566087">
              <a:off x="8791870" y="4446370"/>
              <a:ext cx="2079929" cy="122619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9" name="Right Triangle 6"/>
            <p:cNvSpPr/>
            <p:nvPr/>
          </p:nvSpPr>
          <p:spPr>
            <a:xfrm rot="5085572">
              <a:off x="8929317" y="2933219"/>
              <a:ext cx="2598533" cy="2763107"/>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00B0F0"/>
                </a:solidFill>
              </a:endParaRPr>
            </a:p>
          </p:txBody>
        </p:sp>
        <p:sp>
          <p:nvSpPr>
            <p:cNvPr id="40" name="Right Triangle 9"/>
            <p:cNvSpPr/>
            <p:nvPr/>
          </p:nvSpPr>
          <p:spPr>
            <a:xfrm rot="600095">
              <a:off x="8042403" y="4257230"/>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1" name="Right Triangle 9"/>
            <p:cNvSpPr/>
            <p:nvPr/>
          </p:nvSpPr>
          <p:spPr>
            <a:xfrm rot="16736933">
              <a:off x="10629827" y="1529471"/>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2" name="Right Triangle 9"/>
            <p:cNvSpPr/>
            <p:nvPr/>
          </p:nvSpPr>
          <p:spPr>
            <a:xfrm rot="4813542">
              <a:off x="9573876" y="5101073"/>
              <a:ext cx="1987778" cy="185576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43" name="Right Triangle 9"/>
            <p:cNvSpPr/>
            <p:nvPr/>
          </p:nvSpPr>
          <p:spPr>
            <a:xfrm rot="16826751">
              <a:off x="9900650" y="6124604"/>
              <a:ext cx="565815" cy="53439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4" name="Right Triangle 9"/>
            <p:cNvSpPr/>
            <p:nvPr/>
          </p:nvSpPr>
          <p:spPr>
            <a:xfrm rot="5873890">
              <a:off x="8946389" y="2425149"/>
              <a:ext cx="776285" cy="1040733"/>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5" name="Right Triangle 9"/>
            <p:cNvSpPr/>
            <p:nvPr/>
          </p:nvSpPr>
          <p:spPr>
            <a:xfrm rot="9912503">
              <a:off x="11415821" y="221461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6" name="Right Triangle 9"/>
            <p:cNvSpPr/>
            <p:nvPr/>
          </p:nvSpPr>
          <p:spPr>
            <a:xfrm rot="7029743">
              <a:off x="9911130" y="603179"/>
              <a:ext cx="1147226" cy="5257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7" name="Right Triangle 9"/>
            <p:cNvSpPr/>
            <p:nvPr/>
          </p:nvSpPr>
          <p:spPr>
            <a:xfrm rot="15514280">
              <a:off x="7317722" y="5047430"/>
              <a:ext cx="1517313" cy="20354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8" name="Right Triangle 9"/>
            <p:cNvSpPr/>
            <p:nvPr/>
          </p:nvSpPr>
          <p:spPr>
            <a:xfrm rot="18787309">
              <a:off x="5933073" y="5813470"/>
              <a:ext cx="1431481" cy="78511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9" name="Right Triangle 9"/>
            <p:cNvSpPr/>
            <p:nvPr/>
          </p:nvSpPr>
          <p:spPr>
            <a:xfrm rot="1388307">
              <a:off x="9081311" y="2089534"/>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0" name="Right Triangle 9"/>
            <p:cNvSpPr/>
            <p:nvPr/>
          </p:nvSpPr>
          <p:spPr>
            <a:xfrm rot="13491637">
              <a:off x="8245479" y="4944620"/>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1" name="Right Triangle 9"/>
            <p:cNvSpPr/>
            <p:nvPr/>
          </p:nvSpPr>
          <p:spPr>
            <a:xfrm rot="600095">
              <a:off x="9030017" y="1468435"/>
              <a:ext cx="219982" cy="29492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2" name="Right Triangle 9"/>
            <p:cNvSpPr/>
            <p:nvPr/>
          </p:nvSpPr>
          <p:spPr>
            <a:xfrm rot="4033879">
              <a:off x="7155898" y="339297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3" name="Right Triangle 9"/>
            <p:cNvSpPr/>
            <p:nvPr/>
          </p:nvSpPr>
          <p:spPr>
            <a:xfrm rot="327492">
              <a:off x="6491288" y="4806389"/>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4" name="Right Triangle 9"/>
            <p:cNvSpPr/>
            <p:nvPr/>
          </p:nvSpPr>
          <p:spPr>
            <a:xfrm rot="327492">
              <a:off x="11517504" y="1473651"/>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5" name="Right Triangle 9"/>
            <p:cNvSpPr/>
            <p:nvPr/>
          </p:nvSpPr>
          <p:spPr>
            <a:xfrm rot="16736933">
              <a:off x="7411949" y="4975283"/>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6" name="Right Triangle 9"/>
            <p:cNvSpPr/>
            <p:nvPr/>
          </p:nvSpPr>
          <p:spPr>
            <a:xfrm rot="600095">
              <a:off x="8069644" y="2670752"/>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57" name="Right Triangle 9"/>
            <p:cNvSpPr/>
            <p:nvPr/>
          </p:nvSpPr>
          <p:spPr>
            <a:xfrm rot="12348646">
              <a:off x="7741651" y="3401126"/>
              <a:ext cx="889381" cy="4877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8" name="Right Triangle 9"/>
            <p:cNvSpPr/>
            <p:nvPr/>
          </p:nvSpPr>
          <p:spPr>
            <a:xfrm rot="16826751">
              <a:off x="11597326" y="3072687"/>
              <a:ext cx="2229609" cy="109386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grpFill/>
            <a:ln w="12700">
              <a:solidFill>
                <a:schemeClr val="bg1">
                  <a:lumMod val="85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grpSp>
    </p:spTree>
    <p:extLst>
      <p:ext uri="{BB962C8B-B14F-4D97-AF65-F5344CB8AC3E}">
        <p14:creationId xmlns:p14="http://schemas.microsoft.com/office/powerpoint/2010/main" val="158890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tmplLst>
          <p:tmpl>
            <p:tnLst>
              <p:par>
                <p:cTn presetID="16" presetClass="entr" presetSubtype="37"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1" grpId="0">
        <p:tmplLst>
          <p:tmpl>
            <p:tnLst>
              <p:par>
                <p:cTn presetID="16" presetClass="entr" presetSubtype="37"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pattFill prst="dkDnDiag">
          <a:fgClr>
            <a:schemeClr val="tx1">
              <a:lumMod val="85000"/>
              <a:lumOff val="15000"/>
            </a:schemeClr>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hasCustomPrompt="1"/>
          </p:nvPr>
        </p:nvSpPr>
        <p:spPr>
          <a:xfrm>
            <a:off x="1113848" y="2824964"/>
            <a:ext cx="6202000" cy="1069850"/>
          </a:xfrm>
          <a:prstGeom prst="rect">
            <a:avLst/>
          </a:prstGeom>
        </p:spPr>
        <p:txBody>
          <a:bodyPr/>
          <a:lstStyle>
            <a:lvl1pPr marL="0" indent="0">
              <a:buNone/>
              <a:defRPr sz="8800" spc="-300" baseline="0">
                <a:solidFill>
                  <a:schemeClr val="bg1">
                    <a:lumMod val="95000"/>
                  </a:schemeClr>
                </a:solidFill>
                <a:latin typeface="Source Sans Pro Black" panose="020B0803030403020204" pitchFamily="34" charset="0"/>
              </a:defRPr>
            </a:lvl1pPr>
          </a:lstStyle>
          <a:p>
            <a:pPr lvl="0"/>
            <a:r>
              <a:rPr lang="en-US" dirty="0" smtClean="0"/>
              <a:t>ABOUT US</a:t>
            </a:r>
            <a:endParaRPr lang="en-GB" dirty="0"/>
          </a:p>
        </p:txBody>
      </p:sp>
      <p:sp>
        <p:nvSpPr>
          <p:cNvPr id="55" name="Text Placeholder 54"/>
          <p:cNvSpPr>
            <a:spLocks noGrp="1"/>
          </p:cNvSpPr>
          <p:nvPr>
            <p:ph type="body" sz="quarter" idx="14" hasCustomPrompt="1"/>
          </p:nvPr>
        </p:nvSpPr>
        <p:spPr>
          <a:xfrm>
            <a:off x="1113848" y="3901962"/>
            <a:ext cx="6222901" cy="369954"/>
          </a:xfrm>
          <a:prstGeom prst="rect">
            <a:avLst/>
          </a:prstGeom>
        </p:spPr>
        <p:txBody>
          <a:bodyPr/>
          <a:lstStyle>
            <a:lvl1pPr marL="0" indent="0">
              <a:buNone/>
              <a:defRPr sz="2000" i="1" spc="600" baseline="0">
                <a:solidFill>
                  <a:schemeClr val="bg1">
                    <a:lumMod val="95000"/>
                  </a:schemeClr>
                </a:solidFill>
                <a:latin typeface="Source Sans Pro Light" panose="020B0403030403020204" pitchFamily="34" charset="0"/>
              </a:defRPr>
            </a:lvl1pPr>
          </a:lstStyle>
          <a:p>
            <a:pPr lvl="0"/>
            <a:r>
              <a:rPr lang="en-MY" dirty="0" smtClean="0"/>
              <a:t>The story begins</a:t>
            </a:r>
            <a:endParaRPr lang="en-GB" dirty="0"/>
          </a:p>
        </p:txBody>
      </p:sp>
      <p:sp>
        <p:nvSpPr>
          <p:cNvPr id="4" name="Date Placeholder 3"/>
          <p:cNvSpPr>
            <a:spLocks noGrp="1"/>
          </p:cNvSpPr>
          <p:nvPr>
            <p:ph type="dt" sz="half" idx="10"/>
          </p:nvPr>
        </p:nvSpPr>
        <p:spPr/>
        <p:txBody>
          <a:bodyPr/>
          <a:lstStyle/>
          <a:p>
            <a:fld id="{76EEA607-4896-47E1-B435-DDD18C321B9B}" type="datetimeFigureOut">
              <a:rPr lang="en-GB" smtClean="0"/>
              <a:t>25/10/2022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CA8710-4923-4F46-AD5D-86E17A22671E}" type="slidenum">
              <a:rPr lang="en-GB" smtClean="0"/>
              <a:t>‹#›</a:t>
            </a:fld>
            <a:endParaRPr lang="en-GB"/>
          </a:p>
        </p:txBody>
      </p:sp>
      <p:sp>
        <p:nvSpPr>
          <p:cNvPr id="14" name="Right Triangle 9"/>
          <p:cNvSpPr/>
          <p:nvPr/>
        </p:nvSpPr>
        <p:spPr>
          <a:xfrm rot="15514280">
            <a:off x="6970063" y="5459938"/>
            <a:ext cx="1419515" cy="128948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5" name="Right Triangle 9"/>
          <p:cNvSpPr/>
          <p:nvPr/>
        </p:nvSpPr>
        <p:spPr>
          <a:xfrm rot="16826751">
            <a:off x="11702672" y="2516957"/>
            <a:ext cx="1653148" cy="15613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16" name="Right Triangle 9"/>
          <p:cNvSpPr/>
          <p:nvPr/>
        </p:nvSpPr>
        <p:spPr>
          <a:xfrm rot="3864744">
            <a:off x="7951064" y="5016316"/>
            <a:ext cx="2000183" cy="336310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7" name="Right Triangle 9"/>
          <p:cNvSpPr/>
          <p:nvPr/>
        </p:nvSpPr>
        <p:spPr>
          <a:xfrm rot="18516916">
            <a:off x="9428530" y="1242471"/>
            <a:ext cx="3022888" cy="530468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18" name="Right Triangle 9"/>
          <p:cNvSpPr/>
          <p:nvPr/>
        </p:nvSpPr>
        <p:spPr>
          <a:xfrm rot="9372945">
            <a:off x="10559151" y="667036"/>
            <a:ext cx="1240106" cy="39615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19" name="Right Triangle 9"/>
          <p:cNvSpPr/>
          <p:nvPr/>
        </p:nvSpPr>
        <p:spPr>
          <a:xfrm rot="16736933">
            <a:off x="7957451" y="3899614"/>
            <a:ext cx="389311" cy="7048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0" name="Right Triangle 9"/>
          <p:cNvSpPr/>
          <p:nvPr/>
        </p:nvSpPr>
        <p:spPr>
          <a:xfrm rot="16842692">
            <a:off x="8140673" y="3118766"/>
            <a:ext cx="3700854" cy="476603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solidFill>
            <a:srgbClr val="FF1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1" name="Right Triangle 9"/>
          <p:cNvSpPr/>
          <p:nvPr/>
        </p:nvSpPr>
        <p:spPr>
          <a:xfrm rot="600095">
            <a:off x="6516893" y="668217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2" name="Right Triangle 9"/>
          <p:cNvSpPr/>
          <p:nvPr/>
        </p:nvSpPr>
        <p:spPr>
          <a:xfrm rot="12339474">
            <a:off x="10790199" y="186114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3" name="Right Triangle 9"/>
          <p:cNvSpPr/>
          <p:nvPr/>
        </p:nvSpPr>
        <p:spPr>
          <a:xfrm rot="17042516">
            <a:off x="10347842" y="2679051"/>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993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4" name="Right Triangle 9"/>
          <p:cNvSpPr/>
          <p:nvPr/>
        </p:nvSpPr>
        <p:spPr>
          <a:xfrm rot="6485821">
            <a:off x="9818495" y="2504417"/>
            <a:ext cx="209097" cy="15067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5" name="Right Triangle 9"/>
          <p:cNvSpPr/>
          <p:nvPr/>
        </p:nvSpPr>
        <p:spPr>
          <a:xfrm rot="18779178">
            <a:off x="7983970" y="5398879"/>
            <a:ext cx="560019" cy="35225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6" name="Right Triangle 9"/>
          <p:cNvSpPr/>
          <p:nvPr/>
        </p:nvSpPr>
        <p:spPr>
          <a:xfrm rot="11869388">
            <a:off x="8598233" y="2110231"/>
            <a:ext cx="316288" cy="2889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7" name="Right Triangle 9"/>
          <p:cNvSpPr/>
          <p:nvPr/>
        </p:nvSpPr>
        <p:spPr>
          <a:xfrm rot="19451475">
            <a:off x="8136872" y="3337944"/>
            <a:ext cx="1521379" cy="269483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solidFill>
            <a:srgbClr val="1881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8" name="Right Triangle 9"/>
          <p:cNvSpPr/>
          <p:nvPr/>
        </p:nvSpPr>
        <p:spPr>
          <a:xfrm rot="17249741">
            <a:off x="9796488" y="4699826"/>
            <a:ext cx="3647602" cy="195785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solidFill>
            <a:srgbClr val="E60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29" name="Right Triangle 9"/>
          <p:cNvSpPr/>
          <p:nvPr/>
        </p:nvSpPr>
        <p:spPr>
          <a:xfrm rot="327492">
            <a:off x="11282716" y="2520228"/>
            <a:ext cx="675145" cy="63177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0" name="Right Triangle 9"/>
          <p:cNvSpPr/>
          <p:nvPr/>
        </p:nvSpPr>
        <p:spPr>
          <a:xfrm rot="16842692">
            <a:off x="9062008" y="2868948"/>
            <a:ext cx="1855035" cy="292053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solidFill>
            <a:srgbClr val="18AA9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1" name="Right Triangle 9"/>
          <p:cNvSpPr/>
          <p:nvPr/>
        </p:nvSpPr>
        <p:spPr>
          <a:xfrm rot="16842692">
            <a:off x="9154899" y="4253301"/>
            <a:ext cx="2422188" cy="36896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solidFill>
            <a:srgbClr val="841E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2" name="Right Triangle 5"/>
          <p:cNvSpPr/>
          <p:nvPr/>
        </p:nvSpPr>
        <p:spPr>
          <a:xfrm rot="10297253">
            <a:off x="8883977" y="4039220"/>
            <a:ext cx="2110226" cy="1751455"/>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3" name="Right Triangle 9"/>
          <p:cNvSpPr/>
          <p:nvPr/>
        </p:nvSpPr>
        <p:spPr>
          <a:xfrm rot="15478741">
            <a:off x="8933977" y="5183323"/>
            <a:ext cx="2272683" cy="339929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solidFill>
            <a:srgbClr val="993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4" name="Right Triangle 9"/>
          <p:cNvSpPr/>
          <p:nvPr/>
        </p:nvSpPr>
        <p:spPr>
          <a:xfrm rot="20566087">
            <a:off x="8791870" y="4446370"/>
            <a:ext cx="2079929" cy="122619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5" name="Right Triangle 6"/>
          <p:cNvSpPr/>
          <p:nvPr/>
        </p:nvSpPr>
        <p:spPr>
          <a:xfrm rot="5085572">
            <a:off x="8929317" y="2933219"/>
            <a:ext cx="2598533" cy="2763107"/>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00B0F0"/>
              </a:solidFill>
            </a:endParaRPr>
          </a:p>
        </p:txBody>
      </p:sp>
      <p:sp>
        <p:nvSpPr>
          <p:cNvPr id="36" name="Right Triangle 9"/>
          <p:cNvSpPr/>
          <p:nvPr/>
        </p:nvSpPr>
        <p:spPr>
          <a:xfrm rot="600095">
            <a:off x="8042403" y="4257230"/>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37" name="Right Triangle 9"/>
          <p:cNvSpPr/>
          <p:nvPr/>
        </p:nvSpPr>
        <p:spPr>
          <a:xfrm rot="16736933">
            <a:off x="10629827" y="1529471"/>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38" name="Right Triangle 9"/>
          <p:cNvSpPr/>
          <p:nvPr/>
        </p:nvSpPr>
        <p:spPr>
          <a:xfrm rot="4813542">
            <a:off x="9573876" y="5101073"/>
            <a:ext cx="1987778" cy="185576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dirty="0"/>
          </a:p>
        </p:txBody>
      </p:sp>
      <p:sp>
        <p:nvSpPr>
          <p:cNvPr id="39" name="Right Triangle 9"/>
          <p:cNvSpPr/>
          <p:nvPr/>
        </p:nvSpPr>
        <p:spPr>
          <a:xfrm rot="16826751">
            <a:off x="9900650" y="6124604"/>
            <a:ext cx="565815" cy="53439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40" name="Right Triangle 9"/>
          <p:cNvSpPr/>
          <p:nvPr/>
        </p:nvSpPr>
        <p:spPr>
          <a:xfrm rot="5873890">
            <a:off x="8946389" y="2425149"/>
            <a:ext cx="776285" cy="1040733"/>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1" name="Right Triangle 9"/>
          <p:cNvSpPr/>
          <p:nvPr/>
        </p:nvSpPr>
        <p:spPr>
          <a:xfrm rot="9912503">
            <a:off x="11415821" y="2214614"/>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2" name="Right Triangle 9"/>
          <p:cNvSpPr/>
          <p:nvPr/>
        </p:nvSpPr>
        <p:spPr>
          <a:xfrm rot="7029743">
            <a:off x="9911130" y="603179"/>
            <a:ext cx="1147226" cy="5257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solidFill>
            <a:srgbClr val="ED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3" name="Right Triangle 9"/>
          <p:cNvSpPr/>
          <p:nvPr/>
        </p:nvSpPr>
        <p:spPr>
          <a:xfrm rot="15514280">
            <a:off x="7317722" y="5047430"/>
            <a:ext cx="1517313" cy="203541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4" name="Right Triangle 9"/>
          <p:cNvSpPr/>
          <p:nvPr/>
        </p:nvSpPr>
        <p:spPr>
          <a:xfrm rot="18787309">
            <a:off x="5933073" y="5813470"/>
            <a:ext cx="1431481" cy="78511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A7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5" name="Right Triangle 9"/>
          <p:cNvSpPr/>
          <p:nvPr/>
        </p:nvSpPr>
        <p:spPr>
          <a:xfrm rot="1388307">
            <a:off x="9081311" y="2089534"/>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6" name="Right Triangle 9"/>
          <p:cNvSpPr/>
          <p:nvPr/>
        </p:nvSpPr>
        <p:spPr>
          <a:xfrm rot="13491637">
            <a:off x="8245479" y="4944620"/>
            <a:ext cx="1113897" cy="61093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7" name="Right Triangle 9"/>
          <p:cNvSpPr/>
          <p:nvPr/>
        </p:nvSpPr>
        <p:spPr>
          <a:xfrm rot="600095">
            <a:off x="9030017" y="1468435"/>
            <a:ext cx="219982" cy="29492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8" name="Right Triangle 9"/>
          <p:cNvSpPr/>
          <p:nvPr/>
        </p:nvSpPr>
        <p:spPr>
          <a:xfrm rot="4033879">
            <a:off x="7155898" y="3392975"/>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49" name="Right Triangle 9"/>
          <p:cNvSpPr/>
          <p:nvPr/>
        </p:nvSpPr>
        <p:spPr>
          <a:xfrm rot="327492">
            <a:off x="6491288" y="4806389"/>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0" name="Right Triangle 9"/>
          <p:cNvSpPr/>
          <p:nvPr/>
        </p:nvSpPr>
        <p:spPr>
          <a:xfrm rot="327492">
            <a:off x="11517504" y="1473651"/>
            <a:ext cx="488336" cy="50615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1" name="Right Triangle 9"/>
          <p:cNvSpPr/>
          <p:nvPr/>
        </p:nvSpPr>
        <p:spPr>
          <a:xfrm rot="16736933">
            <a:off x="7411949" y="4975283"/>
            <a:ext cx="418683" cy="1381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2" name="Right Triangle 9"/>
          <p:cNvSpPr/>
          <p:nvPr/>
        </p:nvSpPr>
        <p:spPr>
          <a:xfrm rot="600095">
            <a:off x="8069644" y="2670752"/>
            <a:ext cx="299550" cy="40159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
        <p:nvSpPr>
          <p:cNvPr id="53" name="Right Triangle 9"/>
          <p:cNvSpPr/>
          <p:nvPr/>
        </p:nvSpPr>
        <p:spPr>
          <a:xfrm rot="12348646">
            <a:off x="7741651" y="3401126"/>
            <a:ext cx="889381" cy="4877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p>
        </p:txBody>
      </p:sp>
      <p:sp>
        <p:nvSpPr>
          <p:cNvPr id="54" name="Right Triangle 9"/>
          <p:cNvSpPr/>
          <p:nvPr/>
        </p:nvSpPr>
        <p:spPr>
          <a:xfrm rot="16826751">
            <a:off x="11597326" y="3072687"/>
            <a:ext cx="2229609" cy="109386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a:solidFill>
                <a:srgbClr val="FF3399"/>
              </a:solidFill>
            </a:endParaRPr>
          </a:p>
        </p:txBody>
      </p:sp>
    </p:spTree>
    <p:extLst>
      <p:ext uri="{BB962C8B-B14F-4D97-AF65-F5344CB8AC3E}">
        <p14:creationId xmlns:p14="http://schemas.microsoft.com/office/powerpoint/2010/main" val="9926633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75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5">
                                            <p:txEl>
                                              <p:pRg st="0" end="0"/>
                                            </p:txEl>
                                          </p:spTgt>
                                        </p:tgtEl>
                                        <p:attrNameLst>
                                          <p:attrName>ppt_y</p:attrName>
                                        </p:attrNameLst>
                                      </p:cBhvr>
                                      <p:tavLst>
                                        <p:tav tm="0">
                                          <p:val>
                                            <p:strVal val="#ppt_y"/>
                                          </p:val>
                                        </p:tav>
                                        <p:tav tm="100000">
                                          <p:val>
                                            <p:strVal val="#ppt_y"/>
                                          </p:val>
                                        </p:tav>
                                      </p:tavLst>
                                    </p:anim>
                                  </p:childTnLst>
                                </p:cTn>
                              </p:par>
                              <p:par>
                                <p:cTn id="1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14" dur="7000" fill="hold"/>
                                        <p:tgtEl>
                                          <p:spTgt spid="14"/>
                                        </p:tgtEl>
                                        <p:attrNameLst>
                                          <p:attrName>ppt_x</p:attrName>
                                          <p:attrName>ppt_y</p:attrName>
                                        </p:attrNameLst>
                                      </p:cBhvr>
                                    </p:animMotion>
                                  </p:childTnLst>
                                </p:cTn>
                              </p:par>
                              <p:par>
                                <p:cTn id="15"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16" dur="7000" fill="hold"/>
                                        <p:tgtEl>
                                          <p:spTgt spid="15"/>
                                        </p:tgtEl>
                                        <p:attrNameLst>
                                          <p:attrName>ppt_x</p:attrName>
                                          <p:attrName>ppt_y</p:attrName>
                                        </p:attrNameLst>
                                      </p:cBhvr>
                                    </p:animMotion>
                                  </p:childTnLst>
                                </p:cTn>
                              </p:par>
                              <p:par>
                                <p:cTn id="17"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18" dur="7000" fill="hold"/>
                                        <p:tgtEl>
                                          <p:spTgt spid="17"/>
                                        </p:tgtEl>
                                        <p:attrNameLst>
                                          <p:attrName>ppt_x</p:attrName>
                                          <p:attrName>ppt_y</p:attrName>
                                        </p:attrNameLst>
                                      </p:cBhvr>
                                    </p:animMotion>
                                  </p:childTnLst>
                                </p:cTn>
                              </p:par>
                              <p:par>
                                <p:cTn id="19"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20" dur="7000" fill="hold"/>
                                        <p:tgtEl>
                                          <p:spTgt spid="18"/>
                                        </p:tgtEl>
                                        <p:attrNameLst>
                                          <p:attrName>ppt_x</p:attrName>
                                          <p:attrName>ppt_y</p:attrName>
                                        </p:attrNameLst>
                                      </p:cBhvr>
                                    </p:animMotion>
                                  </p:childTnLst>
                                </p:cTn>
                              </p:par>
                              <p:par>
                                <p:cTn id="21"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22" dur="7000" fill="hold"/>
                                        <p:tgtEl>
                                          <p:spTgt spid="19"/>
                                        </p:tgtEl>
                                        <p:attrNameLst>
                                          <p:attrName>ppt_x</p:attrName>
                                          <p:attrName>ppt_y</p:attrName>
                                        </p:attrNameLst>
                                      </p:cBhvr>
                                    </p:animMotion>
                                  </p:childTnLst>
                                </p:cTn>
                              </p:par>
                              <p:par>
                                <p:cTn id="23"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24" dur="7000" fill="hold"/>
                                        <p:tgtEl>
                                          <p:spTgt spid="20"/>
                                        </p:tgtEl>
                                        <p:attrNameLst>
                                          <p:attrName>ppt_x</p:attrName>
                                          <p:attrName>ppt_y</p:attrName>
                                        </p:attrNameLst>
                                      </p:cBhvr>
                                    </p:animMotion>
                                  </p:childTnLst>
                                </p:cTn>
                              </p:par>
                              <p:par>
                                <p:cTn id="25"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26" dur="7000" fill="hold"/>
                                        <p:tgtEl>
                                          <p:spTgt spid="21"/>
                                        </p:tgtEl>
                                        <p:attrNameLst>
                                          <p:attrName>ppt_x</p:attrName>
                                          <p:attrName>ppt_y</p:attrName>
                                        </p:attrNameLst>
                                      </p:cBhvr>
                                    </p:animMotion>
                                  </p:childTnLst>
                                </p:cTn>
                              </p:par>
                              <p:par>
                                <p:cTn id="27"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28" dur="7000" fill="hold"/>
                                        <p:tgtEl>
                                          <p:spTgt spid="22"/>
                                        </p:tgtEl>
                                        <p:attrNameLst>
                                          <p:attrName>ppt_x</p:attrName>
                                          <p:attrName>ppt_y</p:attrName>
                                        </p:attrNameLst>
                                      </p:cBhvr>
                                    </p:animMotion>
                                  </p:childTnLst>
                                </p:cTn>
                              </p:par>
                              <p:par>
                                <p:cTn id="29" presetID="0" presetClass="path" presetSubtype="0" repeatCount="indefinite" autoRev="1" fill="hold" grpId="0" nodeType="withEffect">
                                  <p:stCondLst>
                                    <p:cond delay="2000"/>
                                  </p:stCondLst>
                                  <p:childTnLst>
                                    <p:animMotion origin="layout" path="M 0 0 L 0.00937 -0.01482 L 0.00729 0.0037 L 0.02187 0.02037 L 0.00312 0.00926 " pathEditMode="relative" ptsTypes="AAAAA">
                                      <p:cBhvr>
                                        <p:cTn id="30" dur="7000" fill="hold"/>
                                        <p:tgtEl>
                                          <p:spTgt spid="23"/>
                                        </p:tgtEl>
                                        <p:attrNameLst>
                                          <p:attrName>ppt_x</p:attrName>
                                          <p:attrName>ppt_y</p:attrName>
                                        </p:attrNameLst>
                                      </p:cBhvr>
                                    </p:animMotion>
                                  </p:childTnLst>
                                </p:cTn>
                              </p:par>
                              <p:par>
                                <p:cTn id="31" presetID="0" presetClass="path" presetSubtype="0" repeatCount="indefinite" autoRev="1" fill="hold" grpId="0" nodeType="withEffect">
                                  <p:stCondLst>
                                    <p:cond delay="2250"/>
                                  </p:stCondLst>
                                  <p:childTnLst>
                                    <p:animMotion origin="layout" path="M 0 0 L 0.00937 -0.01482 L 0.00729 0.0037 L 0.02187 0.02037 L 0.00312 0.00926 " pathEditMode="relative" ptsTypes="AAAAA">
                                      <p:cBhvr>
                                        <p:cTn id="32" dur="7000" fill="hold"/>
                                        <p:tgtEl>
                                          <p:spTgt spid="24"/>
                                        </p:tgtEl>
                                        <p:attrNameLst>
                                          <p:attrName>ppt_x</p:attrName>
                                          <p:attrName>ppt_y</p:attrName>
                                        </p:attrNameLst>
                                      </p:cBhvr>
                                    </p:animMotion>
                                  </p:childTnLst>
                                </p:cTn>
                              </p:par>
                              <p:par>
                                <p:cTn id="33"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34" dur="7000" fill="hold"/>
                                        <p:tgtEl>
                                          <p:spTgt spid="25"/>
                                        </p:tgtEl>
                                        <p:attrNameLst>
                                          <p:attrName>ppt_x</p:attrName>
                                          <p:attrName>ppt_y</p:attrName>
                                        </p:attrNameLst>
                                      </p:cBhvr>
                                    </p:animMotion>
                                  </p:childTnLst>
                                </p:cTn>
                              </p:par>
                              <p:par>
                                <p:cTn id="35" presetID="0" presetClass="path" presetSubtype="0" repeatCount="indefinite" autoRev="1" fill="hold" grpId="0" nodeType="withEffect">
                                  <p:stCondLst>
                                    <p:cond delay="2750"/>
                                  </p:stCondLst>
                                  <p:childTnLst>
                                    <p:animMotion origin="layout" path="M 0 0 L 0.00937 -0.01482 L 0.00729 0.0037 L 0.02187 0.02037 L 0.00312 0.00926 " pathEditMode="relative" ptsTypes="AAAAA">
                                      <p:cBhvr>
                                        <p:cTn id="36" dur="7000" fill="hold"/>
                                        <p:tgtEl>
                                          <p:spTgt spid="26"/>
                                        </p:tgtEl>
                                        <p:attrNameLst>
                                          <p:attrName>ppt_x</p:attrName>
                                          <p:attrName>ppt_y</p:attrName>
                                        </p:attrNameLst>
                                      </p:cBhvr>
                                    </p:animMotion>
                                  </p:childTnLst>
                                </p:cTn>
                              </p:par>
                              <p:par>
                                <p:cTn id="37" presetID="0" presetClass="path" presetSubtype="0" repeatCount="indefinite" autoRev="1" fill="hold" grpId="0" nodeType="withEffect">
                                  <p:stCondLst>
                                    <p:cond delay="3000"/>
                                  </p:stCondLst>
                                  <p:childTnLst>
                                    <p:animMotion origin="layout" path="M 0 0 L 0.00937 -0.01482 L 0.00729 0.0037 L 0.02187 0.02037 L 0.00312 0.00926 " pathEditMode="relative" ptsTypes="AAAAA">
                                      <p:cBhvr>
                                        <p:cTn id="38" dur="7000" fill="hold"/>
                                        <p:tgtEl>
                                          <p:spTgt spid="27"/>
                                        </p:tgtEl>
                                        <p:attrNameLst>
                                          <p:attrName>ppt_x</p:attrName>
                                          <p:attrName>ppt_y</p:attrName>
                                        </p:attrNameLst>
                                      </p:cBhvr>
                                    </p:animMotion>
                                  </p:childTnLst>
                                </p:cTn>
                              </p:par>
                              <p:par>
                                <p:cTn id="39"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40" dur="7000" fill="hold"/>
                                        <p:tgtEl>
                                          <p:spTgt spid="28"/>
                                        </p:tgtEl>
                                        <p:attrNameLst>
                                          <p:attrName>ppt_x</p:attrName>
                                          <p:attrName>ppt_y</p:attrName>
                                        </p:attrNameLst>
                                      </p:cBhvr>
                                    </p:animMotion>
                                  </p:childTnLst>
                                </p:cTn>
                              </p:par>
                              <p:par>
                                <p:cTn id="41" presetID="0" presetClass="path" presetSubtype="0" repeatCount="indefinite" autoRev="1" fill="hold" grpId="0" nodeType="withEffect">
                                  <p:stCondLst>
                                    <p:cond delay="3500"/>
                                  </p:stCondLst>
                                  <p:childTnLst>
                                    <p:animMotion origin="layout" path="M 0 0 L 0.00937 -0.01482 L 0.00729 0.0037 L 0.02187 0.02037 L 0.00312 0.00926 " pathEditMode="relative" ptsTypes="AAAAA">
                                      <p:cBhvr>
                                        <p:cTn id="42" dur="7000" fill="hold"/>
                                        <p:tgtEl>
                                          <p:spTgt spid="29"/>
                                        </p:tgtEl>
                                        <p:attrNameLst>
                                          <p:attrName>ppt_x</p:attrName>
                                          <p:attrName>ppt_y</p:attrName>
                                        </p:attrNameLst>
                                      </p:cBhvr>
                                    </p:animMotion>
                                  </p:childTnLst>
                                </p:cTn>
                              </p:par>
                              <p:par>
                                <p:cTn id="43" presetID="0" presetClass="path" presetSubtype="0" repeatCount="indefinite" autoRev="1" fill="hold" grpId="0" nodeType="withEffect">
                                  <p:stCondLst>
                                    <p:cond delay="3750"/>
                                  </p:stCondLst>
                                  <p:childTnLst>
                                    <p:animMotion origin="layout" path="M 0 0 L 0.00937 -0.01482 L 0.00729 0.0037 L 0.02187 0.02037 L 0.00312 0.00926 " pathEditMode="relative" ptsTypes="AAAAA">
                                      <p:cBhvr>
                                        <p:cTn id="44" dur="7000" fill="hold"/>
                                        <p:tgtEl>
                                          <p:spTgt spid="30"/>
                                        </p:tgtEl>
                                        <p:attrNameLst>
                                          <p:attrName>ppt_x</p:attrName>
                                          <p:attrName>ppt_y</p:attrName>
                                        </p:attrNameLst>
                                      </p:cBhvr>
                                    </p:animMotion>
                                  </p:childTnLst>
                                </p:cTn>
                              </p:par>
                              <p:par>
                                <p:cTn id="45"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46" dur="7000" fill="hold"/>
                                        <p:tgtEl>
                                          <p:spTgt spid="31"/>
                                        </p:tgtEl>
                                        <p:attrNameLst>
                                          <p:attrName>ppt_x</p:attrName>
                                          <p:attrName>ppt_y</p:attrName>
                                        </p:attrNameLst>
                                      </p:cBhvr>
                                    </p:animMotion>
                                  </p:childTnLst>
                                </p:cTn>
                              </p:par>
                              <p:par>
                                <p:cTn id="47" presetID="0" presetClass="path" presetSubtype="0" repeatCount="indefinite" autoRev="1" fill="hold" grpId="0" nodeType="withEffect">
                                  <p:stCondLst>
                                    <p:cond delay="4250"/>
                                  </p:stCondLst>
                                  <p:childTnLst>
                                    <p:animMotion origin="layout" path="M 0 0 L 0.00937 -0.01482 L 0.00729 0.0037 L 0.02187 0.02037 L 0.00312 0.00926 " pathEditMode="relative" ptsTypes="AAAAA">
                                      <p:cBhvr>
                                        <p:cTn id="48" dur="7000" fill="hold"/>
                                        <p:tgtEl>
                                          <p:spTgt spid="32"/>
                                        </p:tgtEl>
                                        <p:attrNameLst>
                                          <p:attrName>ppt_x</p:attrName>
                                          <p:attrName>ppt_y</p:attrName>
                                        </p:attrNameLst>
                                      </p:cBhvr>
                                    </p:animMotion>
                                  </p:childTnLst>
                                </p:cTn>
                              </p:par>
                              <p:par>
                                <p:cTn id="49"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50" dur="7000" fill="hold"/>
                                        <p:tgtEl>
                                          <p:spTgt spid="34"/>
                                        </p:tgtEl>
                                        <p:attrNameLst>
                                          <p:attrName>ppt_x</p:attrName>
                                          <p:attrName>ppt_y</p:attrName>
                                        </p:attrNameLst>
                                      </p:cBhvr>
                                    </p:animMotion>
                                  </p:childTnLst>
                                </p:cTn>
                              </p:par>
                              <p:par>
                                <p:cTn id="51"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52" dur="7000" fill="hold"/>
                                        <p:tgtEl>
                                          <p:spTgt spid="35"/>
                                        </p:tgtEl>
                                        <p:attrNameLst>
                                          <p:attrName>ppt_x</p:attrName>
                                          <p:attrName>ppt_y</p:attrName>
                                        </p:attrNameLst>
                                      </p:cBhvr>
                                    </p:animMotion>
                                  </p:childTnLst>
                                </p:cTn>
                              </p:par>
                              <p:par>
                                <p:cTn id="53"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54" dur="7000" fill="hold"/>
                                        <p:tgtEl>
                                          <p:spTgt spid="36"/>
                                        </p:tgtEl>
                                        <p:attrNameLst>
                                          <p:attrName>ppt_x</p:attrName>
                                          <p:attrName>ppt_y</p:attrName>
                                        </p:attrNameLst>
                                      </p:cBhvr>
                                    </p:animMotion>
                                  </p:childTnLst>
                                </p:cTn>
                              </p:par>
                              <p:par>
                                <p:cTn id="55"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56" dur="7000" fill="hold"/>
                                        <p:tgtEl>
                                          <p:spTgt spid="37"/>
                                        </p:tgtEl>
                                        <p:attrNameLst>
                                          <p:attrName>ppt_x</p:attrName>
                                          <p:attrName>ppt_y</p:attrName>
                                        </p:attrNameLst>
                                      </p:cBhvr>
                                    </p:animMotion>
                                  </p:childTnLst>
                                </p:cTn>
                              </p:par>
                              <p:par>
                                <p:cTn id="57"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58" dur="7000" fill="hold"/>
                                        <p:tgtEl>
                                          <p:spTgt spid="38"/>
                                        </p:tgtEl>
                                        <p:attrNameLst>
                                          <p:attrName>ppt_x</p:attrName>
                                          <p:attrName>ppt_y</p:attrName>
                                        </p:attrNameLst>
                                      </p:cBhvr>
                                    </p:animMotion>
                                  </p:childTnLst>
                                </p:cTn>
                              </p:par>
                              <p:par>
                                <p:cTn id="59"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0" dur="7000" fill="hold"/>
                                        <p:tgtEl>
                                          <p:spTgt spid="39"/>
                                        </p:tgtEl>
                                        <p:attrNameLst>
                                          <p:attrName>ppt_x</p:attrName>
                                          <p:attrName>ppt_y</p:attrName>
                                        </p:attrNameLst>
                                      </p:cBhvr>
                                    </p:animMotion>
                                  </p:childTnLst>
                                </p:cTn>
                              </p:par>
                              <p:par>
                                <p:cTn id="61"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62" dur="7000" fill="hold"/>
                                        <p:tgtEl>
                                          <p:spTgt spid="40"/>
                                        </p:tgtEl>
                                        <p:attrNameLst>
                                          <p:attrName>ppt_x</p:attrName>
                                          <p:attrName>ppt_y</p:attrName>
                                        </p:attrNameLst>
                                      </p:cBhvr>
                                    </p:animMotion>
                                  </p:childTnLst>
                                </p:cTn>
                              </p:par>
                              <p:par>
                                <p:cTn id="6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4" dur="7000" fill="hold"/>
                                        <p:tgtEl>
                                          <p:spTgt spid="41"/>
                                        </p:tgtEl>
                                        <p:attrNameLst>
                                          <p:attrName>ppt_x</p:attrName>
                                          <p:attrName>ppt_y</p:attrName>
                                        </p:attrNameLst>
                                      </p:cBhvr>
                                    </p:animMotion>
                                  </p:childTnLst>
                                </p:cTn>
                              </p:par>
                              <p:par>
                                <p:cTn id="65" presetID="0" presetClass="path" presetSubtype="0" repeatCount="indefinite" autoRev="1" fill="hold" grpId="0" nodeType="withEffect">
                                  <p:stCondLst>
                                    <p:cond delay="1250"/>
                                  </p:stCondLst>
                                  <p:childTnLst>
                                    <p:animMotion origin="layout" path="M 0 0 L 0.00937 -0.01482 L 0.00729 0.0037 L 0.02187 0.02037 L 0.00312 0.00926 " pathEditMode="relative" ptsTypes="AAAAA">
                                      <p:cBhvr>
                                        <p:cTn id="66" dur="7000" fill="hold"/>
                                        <p:tgtEl>
                                          <p:spTgt spid="42"/>
                                        </p:tgtEl>
                                        <p:attrNameLst>
                                          <p:attrName>ppt_x</p:attrName>
                                          <p:attrName>ppt_y</p:attrName>
                                        </p:attrNameLst>
                                      </p:cBhvr>
                                    </p:animMotion>
                                  </p:childTnLst>
                                </p:cTn>
                              </p:par>
                              <p:par>
                                <p:cTn id="67"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68" dur="7000" fill="hold"/>
                                        <p:tgtEl>
                                          <p:spTgt spid="43"/>
                                        </p:tgtEl>
                                        <p:attrNameLst>
                                          <p:attrName>ppt_x</p:attrName>
                                          <p:attrName>ppt_y</p:attrName>
                                        </p:attrNameLst>
                                      </p:cBhvr>
                                    </p:animMotion>
                                  </p:childTnLst>
                                </p:cTn>
                              </p:par>
                              <p:par>
                                <p:cTn id="69"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70" dur="7000" fill="hold"/>
                                        <p:tgtEl>
                                          <p:spTgt spid="45"/>
                                        </p:tgtEl>
                                        <p:attrNameLst>
                                          <p:attrName>ppt_x</p:attrName>
                                          <p:attrName>ppt_y</p:attrName>
                                        </p:attrNameLst>
                                      </p:cBhvr>
                                    </p:animMotion>
                                  </p:childTnLst>
                                </p:cTn>
                              </p:par>
                              <p:par>
                                <p:cTn id="71" presetID="0" presetClass="path" presetSubtype="0" repeatCount="indefinite" autoRev="1" fill="hold" grpId="0" nodeType="withEffect">
                                  <p:stCondLst>
                                    <p:cond delay="1750"/>
                                  </p:stCondLst>
                                  <p:childTnLst>
                                    <p:animMotion origin="layout" path="M 0 0 L 0.00937 -0.01482 L 0.00729 0.0037 L 0.02187 0.02037 L 0.00312 0.00926 " pathEditMode="relative" ptsTypes="AAAAA">
                                      <p:cBhvr>
                                        <p:cTn id="72" dur="7000" fill="hold"/>
                                        <p:tgtEl>
                                          <p:spTgt spid="46"/>
                                        </p:tgtEl>
                                        <p:attrNameLst>
                                          <p:attrName>ppt_x</p:attrName>
                                          <p:attrName>ppt_y</p:attrName>
                                        </p:attrNameLst>
                                      </p:cBhvr>
                                    </p:animMotion>
                                  </p:childTnLst>
                                </p:cTn>
                              </p:par>
                              <p:par>
                                <p:cTn id="73" presetID="0" presetClass="path" presetSubtype="0" repeatCount="indefinite" autoRev="1" fill="hold" grpId="0" nodeType="withEffect">
                                  <p:stCondLst>
                                    <p:cond delay="1500"/>
                                  </p:stCondLst>
                                  <p:childTnLst>
                                    <p:animMotion origin="layout" path="M 0 0 L 0.00937 -0.01482 L 0.00729 0.0037 L 0.02187 0.02037 L 0.00312 0.00926 " pathEditMode="relative" ptsTypes="AAAAA">
                                      <p:cBhvr>
                                        <p:cTn id="74" dur="7000" fill="hold"/>
                                        <p:tgtEl>
                                          <p:spTgt spid="47"/>
                                        </p:tgtEl>
                                        <p:attrNameLst>
                                          <p:attrName>ppt_x</p:attrName>
                                          <p:attrName>ppt_y</p:attrName>
                                        </p:attrNameLst>
                                      </p:cBhvr>
                                    </p:animMotion>
                                  </p:childTnLst>
                                </p:cTn>
                              </p:par>
                              <p:par>
                                <p:cTn id="75"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76" dur="7000" fill="hold"/>
                                        <p:tgtEl>
                                          <p:spTgt spid="48"/>
                                        </p:tgtEl>
                                        <p:attrNameLst>
                                          <p:attrName>ppt_x</p:attrName>
                                          <p:attrName>ppt_y</p:attrName>
                                        </p:attrNameLst>
                                      </p:cBhvr>
                                    </p:animMotion>
                                  </p:childTnLst>
                                </p:cTn>
                              </p:par>
                              <p:par>
                                <p:cTn id="77"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78" dur="7000" fill="hold"/>
                                        <p:tgtEl>
                                          <p:spTgt spid="49"/>
                                        </p:tgtEl>
                                        <p:attrNameLst>
                                          <p:attrName>ppt_x</p:attrName>
                                          <p:attrName>ppt_y</p:attrName>
                                        </p:attrNameLst>
                                      </p:cBhvr>
                                    </p:animMotion>
                                  </p:childTnLst>
                                </p:cTn>
                              </p:par>
                              <p:par>
                                <p:cTn id="79" presetID="0" presetClass="path" presetSubtype="0" repeatCount="indefinite" autoRev="1" fill="hold" grpId="0" nodeType="withEffect">
                                  <p:stCondLst>
                                    <p:cond delay="1000"/>
                                  </p:stCondLst>
                                  <p:childTnLst>
                                    <p:animMotion origin="layout" path="M 0 0 L 0.00937 -0.01482 L 0.00729 0.0037 L 0.02187 0.02037 L 0.00312 0.00926 " pathEditMode="relative" ptsTypes="AAAAA">
                                      <p:cBhvr>
                                        <p:cTn id="80" dur="7000" fill="hold"/>
                                        <p:tgtEl>
                                          <p:spTgt spid="50"/>
                                        </p:tgtEl>
                                        <p:attrNameLst>
                                          <p:attrName>ppt_x</p:attrName>
                                          <p:attrName>ppt_y</p:attrName>
                                        </p:attrNameLst>
                                      </p:cBhvr>
                                    </p:animMotion>
                                  </p:childTnLst>
                                </p:cTn>
                              </p:par>
                              <p:par>
                                <p:cTn id="81" presetID="0" presetClass="path" presetSubtype="0" repeatCount="indefinite" autoRev="1" fill="hold" grpId="0" nodeType="withEffect">
                                  <p:stCondLst>
                                    <p:cond delay="750"/>
                                  </p:stCondLst>
                                  <p:childTnLst>
                                    <p:animMotion origin="layout" path="M 0 0 L 0.00937 -0.01482 L 0.00729 0.0037 L 0.02187 0.02037 L 0.00312 0.00926 " pathEditMode="relative" ptsTypes="AAAAA">
                                      <p:cBhvr>
                                        <p:cTn id="82" dur="7000" fill="hold"/>
                                        <p:tgtEl>
                                          <p:spTgt spid="51"/>
                                        </p:tgtEl>
                                        <p:attrNameLst>
                                          <p:attrName>ppt_x</p:attrName>
                                          <p:attrName>ppt_y</p:attrName>
                                        </p:attrNameLst>
                                      </p:cBhvr>
                                    </p:animMotion>
                                  </p:childTnLst>
                                </p:cTn>
                              </p:par>
                              <p:par>
                                <p:cTn id="83" presetID="0" presetClass="path" presetSubtype="0" repeatCount="indefinite" autoRev="1" fill="hold" grpId="0" nodeType="withEffect">
                                  <p:stCondLst>
                                    <p:cond delay="500"/>
                                  </p:stCondLst>
                                  <p:childTnLst>
                                    <p:animMotion origin="layout" path="M 0 0 L 0.00937 -0.01482 L 0.00729 0.0037 L 0.02187 0.02037 L 0.00312 0.00926 " pathEditMode="relative" ptsTypes="AAAAA">
                                      <p:cBhvr>
                                        <p:cTn id="84" dur="7000" fill="hold"/>
                                        <p:tgtEl>
                                          <p:spTgt spid="52"/>
                                        </p:tgtEl>
                                        <p:attrNameLst>
                                          <p:attrName>ppt_x</p:attrName>
                                          <p:attrName>ppt_y</p:attrName>
                                        </p:attrNameLst>
                                      </p:cBhvr>
                                    </p:animMotion>
                                  </p:childTnLst>
                                </p:cTn>
                              </p:par>
                              <p:par>
                                <p:cTn id="85" presetID="0" presetClass="path" presetSubtype="0" repeatCount="indefinite" autoRev="1" fill="hold" grpId="0" nodeType="withEffect">
                                  <p:stCondLst>
                                    <p:cond delay="250"/>
                                  </p:stCondLst>
                                  <p:childTnLst>
                                    <p:animMotion origin="layout" path="M 0 0 L 0.00937 -0.01482 L 0.00729 0.0037 L 0.02187 0.02037 L 0.00312 0.00926 " pathEditMode="relative" ptsTypes="AAAAA">
                                      <p:cBhvr>
                                        <p:cTn id="86" dur="7000" fill="hold"/>
                                        <p:tgtEl>
                                          <p:spTgt spid="53"/>
                                        </p:tgtEl>
                                        <p:attrNameLst>
                                          <p:attrName>ppt_x</p:attrName>
                                          <p:attrName>ppt_y</p:attrName>
                                        </p:attrNameLst>
                                      </p:cBhvr>
                                    </p:animMotion>
                                  </p:childTnLst>
                                </p:cTn>
                              </p:par>
                              <p:par>
                                <p:cTn id="87" presetID="0" presetClass="path" presetSubtype="0" repeatCount="indefinite" autoRev="1" fill="hold" grpId="0" nodeType="withEffect">
                                  <p:stCondLst>
                                    <p:cond delay="0"/>
                                  </p:stCondLst>
                                  <p:endCondLst>
                                    <p:cond evt="onNext" delay="0">
                                      <p:tgtEl>
                                        <p:sldTgt/>
                                      </p:tgtEl>
                                    </p:cond>
                                  </p:endCondLst>
                                  <p:childTnLst>
                                    <p:animMotion origin="layout" path="M 0 0 L 0.00937 -0.01482 L 0.00729 0.0037 L 0.02187 0.02037 L 0.00312 0.00926 " pathEditMode="relative" ptsTypes="AAAAA">
                                      <p:cBhvr>
                                        <p:cTn id="88" dur="7000" fill="hold"/>
                                        <p:tgtEl>
                                          <p:spTgt spid="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0-#ppt_w/2"/>
                          </p:val>
                        </p:tav>
                        <p:tav tm="100000">
                          <p:val>
                            <p:strVal val="#ppt_x"/>
                          </p:val>
                        </p:tav>
                      </p:tavLst>
                    </p:anim>
                    <p:anim calcmode="lin" valueType="num">
                      <p:cBhvr additive="base">
                        <p:cTn dur="750" fill="hold"/>
                        <p:tgtEl>
                          <p:spTgt spid="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8" decel="100000" fill="hold" nodeType="withEffect">
                  <p:stCondLst>
                    <p:cond delay="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750" fill="hold"/>
                        <p:tgtEl>
                          <p:spTgt spid="55"/>
                        </p:tgtEl>
                        <p:attrNameLst>
                          <p:attrName>ppt_x</p:attrName>
                        </p:attrNameLst>
                      </p:cBhvr>
                      <p:tavLst>
                        <p:tav tm="0">
                          <p:val>
                            <p:strVal val="0-#ppt_w/2"/>
                          </p:val>
                        </p:tav>
                        <p:tav tm="100000">
                          <p:val>
                            <p:strVal val="#ppt_x"/>
                          </p:val>
                        </p:tav>
                      </p:tavLst>
                    </p:anim>
                    <p:anim calcmode="lin" valueType="num">
                      <p:cBhvr additive="base">
                        <p:cTn dur="750" fill="hold"/>
                        <p:tgtEl>
                          <p:spTgt spid="55"/>
                        </p:tgtEl>
                        <p:attrNameLst>
                          <p:attrName>ppt_y</p:attrName>
                        </p:attrNameLst>
                      </p:cBhvr>
                      <p:tavLst>
                        <p:tav tm="0">
                          <p:val>
                            <p:strVal val="#ppt_y"/>
                          </p:val>
                        </p:tav>
                        <p:tav tm="100000">
                          <p:val>
                            <p:strVal val="#ppt_y"/>
                          </p:val>
                        </p:tav>
                      </p:tavLst>
                    </p:anim>
                  </p:childTnLst>
                </p:cTn>
              </p:par>
            </p:tnLst>
          </p:tmpl>
        </p:tmplLst>
      </p:bldP>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kDn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EA607-4896-47E1-B435-DDD18C321B9B}" type="datetimeFigureOut">
              <a:rPr lang="en-GB" smtClean="0"/>
              <a:t>25/10/2022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A8710-4923-4F46-AD5D-86E17A22671E}" type="slidenum">
              <a:rPr lang="en-GB" smtClean="0"/>
              <a:t>‹#›</a:t>
            </a:fld>
            <a:endParaRPr lang="en-GB"/>
          </a:p>
        </p:txBody>
      </p:sp>
    </p:spTree>
    <p:extLst>
      <p:ext uri="{BB962C8B-B14F-4D97-AF65-F5344CB8AC3E}">
        <p14:creationId xmlns:p14="http://schemas.microsoft.com/office/powerpoint/2010/main" val="1714845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9995" y="3463462"/>
            <a:ext cx="7894587" cy="1200329"/>
          </a:xfrm>
          <a:prstGeom prst="rect">
            <a:avLst/>
          </a:prstGeom>
          <a:noFill/>
        </p:spPr>
        <p:txBody>
          <a:bodyPr wrap="square" rtlCol="0">
            <a:spAutoFit/>
          </a:bodyPr>
          <a:lstStyle/>
          <a:p>
            <a:pPr algn="ctr"/>
            <a:r>
              <a:rPr lang="en-US" sz="7200" spc="-300" dirty="0" err="1">
                <a:solidFill>
                  <a:schemeClr val="tx1">
                    <a:lumMod val="85000"/>
                    <a:lumOff val="15000"/>
                  </a:schemeClr>
                </a:solidFill>
                <a:latin typeface="Eras Demi ITC" panose="020B0805030504020804" pitchFamily="34" charset="0"/>
              </a:rPr>
              <a:t>Meslek</a:t>
            </a:r>
            <a:r>
              <a:rPr lang="en-US" sz="7200" spc="-300" dirty="0">
                <a:solidFill>
                  <a:schemeClr val="tx1">
                    <a:lumMod val="85000"/>
                    <a:lumOff val="15000"/>
                  </a:schemeClr>
                </a:solidFill>
                <a:latin typeface="Eras Demi ITC" panose="020B0805030504020804" pitchFamily="34" charset="0"/>
              </a:rPr>
              <a:t> </a:t>
            </a:r>
            <a:r>
              <a:rPr lang="en-US" sz="7200" spc="-300" dirty="0" err="1">
                <a:solidFill>
                  <a:schemeClr val="tx1">
                    <a:lumMod val="85000"/>
                    <a:lumOff val="15000"/>
                  </a:schemeClr>
                </a:solidFill>
                <a:latin typeface="Eras Demi ITC" panose="020B0805030504020804" pitchFamily="34" charset="0"/>
              </a:rPr>
              <a:t>Hastalıkları</a:t>
            </a:r>
            <a:endParaRPr lang="ms-MY" sz="7200" spc="-300" dirty="0">
              <a:solidFill>
                <a:schemeClr val="tx1">
                  <a:lumMod val="85000"/>
                  <a:lumOff val="15000"/>
                </a:schemeClr>
              </a:solidFill>
              <a:latin typeface="Eras Demi ITC" panose="020B0805030504020804" pitchFamily="34" charset="0"/>
            </a:endParaRPr>
          </a:p>
        </p:txBody>
      </p:sp>
      <p:sp>
        <p:nvSpPr>
          <p:cNvPr id="5" name="TextBox 4"/>
          <p:cNvSpPr txBox="1"/>
          <p:nvPr/>
        </p:nvSpPr>
        <p:spPr>
          <a:xfrm>
            <a:off x="4118781" y="4741536"/>
            <a:ext cx="3906284" cy="707886"/>
          </a:xfrm>
          <a:prstGeom prst="rect">
            <a:avLst/>
          </a:prstGeom>
          <a:noFill/>
        </p:spPr>
        <p:txBody>
          <a:bodyPr wrap="square" rtlCol="0">
            <a:spAutoFit/>
          </a:bodyPr>
          <a:lstStyle/>
          <a:p>
            <a:pPr algn="ctr"/>
            <a:r>
              <a:rPr lang="tr-TR" sz="2000" b="1" dirty="0" smtClean="0">
                <a:solidFill>
                  <a:schemeClr val="tx1">
                    <a:lumMod val="85000"/>
                    <a:lumOff val="15000"/>
                  </a:schemeClr>
                </a:solidFill>
                <a:effectLst>
                  <a:outerShdw blurRad="38100" dist="38100" dir="2700000" algn="tl">
                    <a:srgbClr val="000000">
                      <a:alpha val="43137"/>
                    </a:srgbClr>
                  </a:outerShdw>
                </a:effectLst>
                <a:latin typeface="Eras Demi ITC" panose="020B0805030504020804" pitchFamily="34" charset="0"/>
              </a:rPr>
              <a:t>Dr. Mehmet Erkan YAZMACI</a:t>
            </a:r>
          </a:p>
          <a:p>
            <a:pPr algn="ctr"/>
            <a:r>
              <a:rPr lang="tr-TR" sz="2000" dirty="0" smtClean="0">
                <a:solidFill>
                  <a:schemeClr val="tx1">
                    <a:lumMod val="85000"/>
                    <a:lumOff val="15000"/>
                  </a:schemeClr>
                </a:solidFill>
                <a:latin typeface="Eras Demi ITC" panose="020B0805030504020804" pitchFamily="34" charset="0"/>
              </a:rPr>
              <a:t>İşyeri Hekimi</a:t>
            </a:r>
            <a:endParaRPr lang="ms-MY" sz="2000" dirty="0">
              <a:solidFill>
                <a:schemeClr val="tx1">
                  <a:lumMod val="85000"/>
                  <a:lumOff val="15000"/>
                </a:schemeClr>
              </a:solidFill>
              <a:latin typeface="Eras Demi ITC" panose="020B0805030504020804" pitchFamily="34" charset="0"/>
            </a:endParaRPr>
          </a:p>
        </p:txBody>
      </p:sp>
      <p:sp>
        <p:nvSpPr>
          <p:cNvPr id="6" name="Right Triangle 9"/>
          <p:cNvSpPr/>
          <p:nvPr/>
        </p:nvSpPr>
        <p:spPr>
          <a:xfrm rot="14840540">
            <a:off x="5261240" y="2896961"/>
            <a:ext cx="358939" cy="32606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628350"/>
              <a:gd name="connsiteY0" fmla="*/ 639934 h 1447939"/>
              <a:gd name="connsiteX1" fmla="*/ 1547560 w 1628350"/>
              <a:gd name="connsiteY1" fmla="*/ 0 h 1447939"/>
              <a:gd name="connsiteX2" fmla="*/ 1627489 w 1628350"/>
              <a:gd name="connsiteY2" fmla="*/ 1447939 h 1447939"/>
              <a:gd name="connsiteX3" fmla="*/ 0 w 1628350"/>
              <a:gd name="connsiteY3" fmla="*/ 639934 h 1447939"/>
              <a:gd name="connsiteX0" fmla="*/ 0 w 1480922"/>
              <a:gd name="connsiteY0" fmla="*/ 2362411 h 2362411"/>
              <a:gd name="connsiteX1" fmla="*/ 1400132 w 1480922"/>
              <a:gd name="connsiteY1" fmla="*/ 0 h 2362411"/>
              <a:gd name="connsiteX2" fmla="*/ 1480061 w 1480922"/>
              <a:gd name="connsiteY2" fmla="*/ 1447939 h 2362411"/>
              <a:gd name="connsiteX3" fmla="*/ 0 w 1480922"/>
              <a:gd name="connsiteY3" fmla="*/ 2362411 h 2362411"/>
              <a:gd name="connsiteX0" fmla="*/ 0 w 1480234"/>
              <a:gd name="connsiteY0" fmla="*/ 1319344 h 1319344"/>
              <a:gd name="connsiteX1" fmla="*/ 966524 w 1480234"/>
              <a:gd name="connsiteY1" fmla="*/ 0 h 1319344"/>
              <a:gd name="connsiteX2" fmla="*/ 1480061 w 1480234"/>
              <a:gd name="connsiteY2" fmla="*/ 404872 h 1319344"/>
              <a:gd name="connsiteX3" fmla="*/ 0 w 1480234"/>
              <a:gd name="connsiteY3" fmla="*/ 1319344 h 1319344"/>
              <a:gd name="connsiteX0" fmla="*/ 0 w 1480126"/>
              <a:gd name="connsiteY0" fmla="*/ 937789 h 937789"/>
              <a:gd name="connsiteX1" fmla="*/ 75667 w 1480126"/>
              <a:gd name="connsiteY1" fmla="*/ 0 h 937789"/>
              <a:gd name="connsiteX2" fmla="*/ 1480061 w 1480126"/>
              <a:gd name="connsiteY2" fmla="*/ 23317 h 937789"/>
              <a:gd name="connsiteX3" fmla="*/ 0 w 1480126"/>
              <a:gd name="connsiteY3" fmla="*/ 937789 h 937789"/>
              <a:gd name="connsiteX0" fmla="*/ 0 w 1447813"/>
              <a:gd name="connsiteY0" fmla="*/ 940564 h 940564"/>
              <a:gd name="connsiteX1" fmla="*/ 75667 w 1447813"/>
              <a:gd name="connsiteY1" fmla="*/ 2775 h 940564"/>
              <a:gd name="connsiteX2" fmla="*/ 1447746 w 1447813"/>
              <a:gd name="connsiteY2" fmla="*/ 156 h 940564"/>
              <a:gd name="connsiteX3" fmla="*/ 0 w 1447813"/>
              <a:gd name="connsiteY3" fmla="*/ 940564 h 940564"/>
            </a:gdLst>
            <a:ahLst/>
            <a:cxnLst>
              <a:cxn ang="0">
                <a:pos x="connsiteX0" y="connsiteY0"/>
              </a:cxn>
              <a:cxn ang="0">
                <a:pos x="connsiteX1" y="connsiteY1"/>
              </a:cxn>
              <a:cxn ang="0">
                <a:pos x="connsiteX2" y="connsiteY2"/>
              </a:cxn>
              <a:cxn ang="0">
                <a:pos x="connsiteX3" y="connsiteY3"/>
              </a:cxn>
            </a:cxnLst>
            <a:rect l="l" t="t" r="r" b="b"/>
            <a:pathLst>
              <a:path w="1447813" h="940564">
                <a:moveTo>
                  <a:pt x="0" y="940564"/>
                </a:moveTo>
                <a:lnTo>
                  <a:pt x="75667" y="2775"/>
                </a:lnTo>
                <a:cubicBezTo>
                  <a:pt x="64445" y="3838"/>
                  <a:pt x="1458968" y="-907"/>
                  <a:pt x="1447746" y="156"/>
                </a:cubicBezTo>
                <a:lnTo>
                  <a:pt x="0" y="940564"/>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7" name="Right Triangle 9"/>
          <p:cNvSpPr/>
          <p:nvPr/>
        </p:nvSpPr>
        <p:spPr>
          <a:xfrm rot="16153011">
            <a:off x="6296237" y="1927602"/>
            <a:ext cx="418015" cy="39480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8" name="Right Triangle 9"/>
          <p:cNvSpPr/>
          <p:nvPr/>
        </p:nvSpPr>
        <p:spPr>
          <a:xfrm rot="3191004">
            <a:off x="5532351" y="2719315"/>
            <a:ext cx="505767" cy="8503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3289025"/>
              <a:gd name="connsiteY0" fmla="*/ 3112563 h 3957279"/>
              <a:gd name="connsiteX1" fmla="*/ 3289025 w 3289025"/>
              <a:gd name="connsiteY1" fmla="*/ 0 h 3957279"/>
              <a:gd name="connsiteX2" fmla="*/ 655705 w 3289025"/>
              <a:gd name="connsiteY2" fmla="*/ 3957279 h 3957279"/>
              <a:gd name="connsiteX3" fmla="*/ 0 w 3289025"/>
              <a:gd name="connsiteY3" fmla="*/ 3112563 h 3957279"/>
            </a:gdLst>
            <a:ahLst/>
            <a:cxnLst>
              <a:cxn ang="0">
                <a:pos x="connsiteX0" y="connsiteY0"/>
              </a:cxn>
              <a:cxn ang="0">
                <a:pos x="connsiteX1" y="connsiteY1"/>
              </a:cxn>
              <a:cxn ang="0">
                <a:pos x="connsiteX2" y="connsiteY2"/>
              </a:cxn>
              <a:cxn ang="0">
                <a:pos x="connsiteX3" y="connsiteY3"/>
              </a:cxn>
            </a:cxnLst>
            <a:rect l="l" t="t" r="r" b="b"/>
            <a:pathLst>
              <a:path w="3289025" h="3957279">
                <a:moveTo>
                  <a:pt x="0" y="3112563"/>
                </a:moveTo>
                <a:lnTo>
                  <a:pt x="3289025" y="0"/>
                </a:lnTo>
                <a:cubicBezTo>
                  <a:pt x="3277803" y="1063"/>
                  <a:pt x="666927" y="3956216"/>
                  <a:pt x="655705" y="3957279"/>
                </a:cubicBezTo>
                <a:lnTo>
                  <a:pt x="0" y="3112563"/>
                </a:ln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9" name="Right Triangle 9"/>
          <p:cNvSpPr/>
          <p:nvPr/>
        </p:nvSpPr>
        <p:spPr>
          <a:xfrm rot="17843176">
            <a:off x="5758295" y="1680700"/>
            <a:ext cx="764368" cy="134134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974061 w 1974061"/>
              <a:gd name="connsiteY0" fmla="*/ 0 h 3464159"/>
              <a:gd name="connsiteX1" fmla="*/ 1329487 w 1974061"/>
              <a:gd name="connsiteY1" fmla="*/ 3464159 h 3464159"/>
              <a:gd name="connsiteX2" fmla="*/ 0 w 1974061"/>
              <a:gd name="connsiteY2" fmla="*/ 1624973 h 3464159"/>
              <a:gd name="connsiteX3" fmla="*/ 1974061 w 1974061"/>
              <a:gd name="connsiteY3" fmla="*/ 0 h 3464159"/>
            </a:gdLst>
            <a:ahLst/>
            <a:cxnLst>
              <a:cxn ang="0">
                <a:pos x="connsiteX0" y="connsiteY0"/>
              </a:cxn>
              <a:cxn ang="0">
                <a:pos x="connsiteX1" y="connsiteY1"/>
              </a:cxn>
              <a:cxn ang="0">
                <a:pos x="connsiteX2" y="connsiteY2"/>
              </a:cxn>
              <a:cxn ang="0">
                <a:pos x="connsiteX3" y="connsiteY3"/>
              </a:cxn>
            </a:cxnLst>
            <a:rect l="l" t="t" r="r" b="b"/>
            <a:pathLst>
              <a:path w="1974061" h="3464159">
                <a:moveTo>
                  <a:pt x="1974061" y="0"/>
                </a:moveTo>
                <a:lnTo>
                  <a:pt x="1329487" y="3464159"/>
                </a:lnTo>
                <a:lnTo>
                  <a:pt x="0" y="1624973"/>
                </a:lnTo>
                <a:lnTo>
                  <a:pt x="1974061" y="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0" name="Right Triangle 9"/>
          <p:cNvSpPr/>
          <p:nvPr/>
        </p:nvSpPr>
        <p:spPr>
          <a:xfrm rot="8699205">
            <a:off x="5981623" y="1529452"/>
            <a:ext cx="313574" cy="100170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747378 w 849966"/>
              <a:gd name="connsiteY0" fmla="*/ 0 h 1523427"/>
              <a:gd name="connsiteX1" fmla="*/ 849966 w 849966"/>
              <a:gd name="connsiteY1" fmla="*/ 1523427 h 1523427"/>
              <a:gd name="connsiteX2" fmla="*/ 0 w 849966"/>
              <a:gd name="connsiteY2" fmla="*/ 308777 h 1523427"/>
              <a:gd name="connsiteX3" fmla="*/ 747378 w 849966"/>
              <a:gd name="connsiteY3" fmla="*/ 0 h 1523427"/>
              <a:gd name="connsiteX0" fmla="*/ 747378 w 747378"/>
              <a:gd name="connsiteY0" fmla="*/ 0 h 936076"/>
              <a:gd name="connsiteX1" fmla="*/ 599517 w 747378"/>
              <a:gd name="connsiteY1" fmla="*/ 936076 h 936076"/>
              <a:gd name="connsiteX2" fmla="*/ 0 w 747378"/>
              <a:gd name="connsiteY2" fmla="*/ 308777 h 936076"/>
              <a:gd name="connsiteX3" fmla="*/ 747378 w 747378"/>
              <a:gd name="connsiteY3" fmla="*/ 0 h 936076"/>
              <a:gd name="connsiteX0" fmla="*/ 440102 w 440102"/>
              <a:gd name="connsiteY0" fmla="*/ 0 h 936076"/>
              <a:gd name="connsiteX1" fmla="*/ 292241 w 440102"/>
              <a:gd name="connsiteY1" fmla="*/ 936076 h 936076"/>
              <a:gd name="connsiteX2" fmla="*/ 0 w 440102"/>
              <a:gd name="connsiteY2" fmla="*/ 88493 h 936076"/>
              <a:gd name="connsiteX3" fmla="*/ 440102 w 440102"/>
              <a:gd name="connsiteY3" fmla="*/ 0 h 936076"/>
              <a:gd name="connsiteX0" fmla="*/ 1024450 w 1024450"/>
              <a:gd name="connsiteY0" fmla="*/ 144791 h 1080867"/>
              <a:gd name="connsiteX1" fmla="*/ 876589 w 1024450"/>
              <a:gd name="connsiteY1" fmla="*/ 1080867 h 1080867"/>
              <a:gd name="connsiteX2" fmla="*/ 0 w 1024450"/>
              <a:gd name="connsiteY2" fmla="*/ 0 h 1080867"/>
              <a:gd name="connsiteX3" fmla="*/ 1024450 w 1024450"/>
              <a:gd name="connsiteY3" fmla="*/ 144791 h 1080867"/>
              <a:gd name="connsiteX0" fmla="*/ 1024450 w 1024450"/>
              <a:gd name="connsiteY0" fmla="*/ 144791 h 1283588"/>
              <a:gd name="connsiteX1" fmla="*/ 876589 w 1024450"/>
              <a:gd name="connsiteY1" fmla="*/ 1080867 h 1283588"/>
              <a:gd name="connsiteX2" fmla="*/ 530451 w 1024450"/>
              <a:gd name="connsiteY2" fmla="*/ 1283579 h 1283588"/>
              <a:gd name="connsiteX3" fmla="*/ 0 w 1024450"/>
              <a:gd name="connsiteY3" fmla="*/ 0 h 1283588"/>
              <a:gd name="connsiteX4" fmla="*/ 1024450 w 1024450"/>
              <a:gd name="connsiteY4" fmla="*/ 144791 h 1283588"/>
              <a:gd name="connsiteX0" fmla="*/ 857971 w 876589"/>
              <a:gd name="connsiteY0" fmla="*/ 0 h 1293010"/>
              <a:gd name="connsiteX1" fmla="*/ 876589 w 876589"/>
              <a:gd name="connsiteY1" fmla="*/ 1090289 h 1293010"/>
              <a:gd name="connsiteX2" fmla="*/ 530451 w 876589"/>
              <a:gd name="connsiteY2" fmla="*/ 1293001 h 1293010"/>
              <a:gd name="connsiteX3" fmla="*/ 0 w 876589"/>
              <a:gd name="connsiteY3" fmla="*/ 9422 h 1293010"/>
              <a:gd name="connsiteX4" fmla="*/ 857971 w 876589"/>
              <a:gd name="connsiteY4" fmla="*/ 0 h 1293010"/>
              <a:gd name="connsiteX0" fmla="*/ 857971 w 1598506"/>
              <a:gd name="connsiteY0" fmla="*/ 0 h 1359951"/>
              <a:gd name="connsiteX1" fmla="*/ 1598506 w 1598506"/>
              <a:gd name="connsiteY1" fmla="*/ 1359951 h 1359951"/>
              <a:gd name="connsiteX2" fmla="*/ 530451 w 1598506"/>
              <a:gd name="connsiteY2" fmla="*/ 1293001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787829 w 1598506"/>
              <a:gd name="connsiteY2" fmla="*/ 727355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46119 w 1598506"/>
              <a:gd name="connsiteY2" fmla="*/ 631780 h 1359951"/>
              <a:gd name="connsiteX3" fmla="*/ 0 w 1598506"/>
              <a:gd name="connsiteY3" fmla="*/ 9422 h 1359951"/>
              <a:gd name="connsiteX4" fmla="*/ 857971 w 1598506"/>
              <a:gd name="connsiteY4" fmla="*/ 0 h 1359951"/>
              <a:gd name="connsiteX0" fmla="*/ 857971 w 1598506"/>
              <a:gd name="connsiteY0" fmla="*/ 0 h 1359951"/>
              <a:gd name="connsiteX1" fmla="*/ 1598506 w 1598506"/>
              <a:gd name="connsiteY1" fmla="*/ 1359951 h 1359951"/>
              <a:gd name="connsiteX2" fmla="*/ 818466 w 1598506"/>
              <a:gd name="connsiteY2" fmla="*/ 676183 h 1359951"/>
              <a:gd name="connsiteX3" fmla="*/ 0 w 1598506"/>
              <a:gd name="connsiteY3" fmla="*/ 9422 h 1359951"/>
              <a:gd name="connsiteX4" fmla="*/ 857971 w 1598506"/>
              <a:gd name="connsiteY4" fmla="*/ 0 h 1359951"/>
              <a:gd name="connsiteX0" fmla="*/ 857971 w 963139"/>
              <a:gd name="connsiteY0" fmla="*/ 0 h 3076744"/>
              <a:gd name="connsiteX1" fmla="*/ 963139 w 963139"/>
              <a:gd name="connsiteY1" fmla="*/ 3076744 h 3076744"/>
              <a:gd name="connsiteX2" fmla="*/ 818466 w 963139"/>
              <a:gd name="connsiteY2" fmla="*/ 676183 h 3076744"/>
              <a:gd name="connsiteX3" fmla="*/ 0 w 963139"/>
              <a:gd name="connsiteY3" fmla="*/ 9422 h 3076744"/>
              <a:gd name="connsiteX4" fmla="*/ 857971 w 963139"/>
              <a:gd name="connsiteY4" fmla="*/ 0 h 3076744"/>
              <a:gd name="connsiteX0" fmla="*/ 857971 w 963139"/>
              <a:gd name="connsiteY0" fmla="*/ 0 h 3076744"/>
              <a:gd name="connsiteX1" fmla="*/ 963139 w 963139"/>
              <a:gd name="connsiteY1" fmla="*/ 3076744 h 3076744"/>
              <a:gd name="connsiteX2" fmla="*/ 322328 w 963139"/>
              <a:gd name="connsiteY2" fmla="*/ 1031505 h 3076744"/>
              <a:gd name="connsiteX3" fmla="*/ 0 w 963139"/>
              <a:gd name="connsiteY3" fmla="*/ 9422 h 3076744"/>
              <a:gd name="connsiteX4" fmla="*/ 857971 w 963139"/>
              <a:gd name="connsiteY4" fmla="*/ 0 h 307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139" h="3076744">
                <a:moveTo>
                  <a:pt x="857971" y="0"/>
                </a:moveTo>
                <a:lnTo>
                  <a:pt x="963139" y="3076744"/>
                </a:lnTo>
                <a:cubicBezTo>
                  <a:pt x="953703" y="3075132"/>
                  <a:pt x="331764" y="1033117"/>
                  <a:pt x="322328" y="1031505"/>
                </a:cubicBezTo>
                <a:lnTo>
                  <a:pt x="0" y="9422"/>
                </a:lnTo>
                <a:lnTo>
                  <a:pt x="857971" y="0"/>
                </a:lnTo>
                <a:close/>
              </a:path>
            </a:pathLst>
          </a:custGeom>
          <a:solidFill>
            <a:srgbClr val="33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11" name="Right Triangle 9"/>
          <p:cNvSpPr/>
          <p:nvPr/>
        </p:nvSpPr>
        <p:spPr>
          <a:xfrm rot="16063193">
            <a:off x="5417402" y="2488130"/>
            <a:ext cx="98441" cy="17822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2" name="Right Triangle 9"/>
          <p:cNvSpPr/>
          <p:nvPr/>
        </p:nvSpPr>
        <p:spPr>
          <a:xfrm rot="16168952">
            <a:off x="5516367" y="2194084"/>
            <a:ext cx="935799" cy="120514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0 w 2789556"/>
              <a:gd name="connsiteY0" fmla="*/ 3645875 h 3645875"/>
              <a:gd name="connsiteX1" fmla="*/ 231449 w 2789556"/>
              <a:gd name="connsiteY1" fmla="*/ 0 h 3645875"/>
              <a:gd name="connsiteX2" fmla="*/ 2789556 w 2789556"/>
              <a:gd name="connsiteY2" fmla="*/ 3645875 h 3645875"/>
              <a:gd name="connsiteX3" fmla="*/ 0 w 2789556"/>
              <a:gd name="connsiteY3" fmla="*/ 3645875 h 3645875"/>
              <a:gd name="connsiteX0" fmla="*/ 0 w 2789556"/>
              <a:gd name="connsiteY0" fmla="*/ 3645875 h 3645875"/>
              <a:gd name="connsiteX1" fmla="*/ 200291 w 2789556"/>
              <a:gd name="connsiteY1" fmla="*/ 575499 h 3645875"/>
              <a:gd name="connsiteX2" fmla="*/ 231449 w 2789556"/>
              <a:gd name="connsiteY2" fmla="*/ 0 h 3645875"/>
              <a:gd name="connsiteX3" fmla="*/ 2789556 w 2789556"/>
              <a:gd name="connsiteY3" fmla="*/ 3645875 h 3645875"/>
              <a:gd name="connsiteX4" fmla="*/ 0 w 2789556"/>
              <a:gd name="connsiteY4" fmla="*/ 3645875 h 3645875"/>
              <a:gd name="connsiteX0" fmla="*/ 84744 w 2874300"/>
              <a:gd name="connsiteY0" fmla="*/ 3701585 h 3701585"/>
              <a:gd name="connsiteX1" fmla="*/ 0 w 2874300"/>
              <a:gd name="connsiteY1" fmla="*/ 0 h 3701585"/>
              <a:gd name="connsiteX2" fmla="*/ 316193 w 2874300"/>
              <a:gd name="connsiteY2" fmla="*/ 55710 h 3701585"/>
              <a:gd name="connsiteX3" fmla="*/ 2874300 w 2874300"/>
              <a:gd name="connsiteY3" fmla="*/ 3701585 h 3701585"/>
              <a:gd name="connsiteX4" fmla="*/ 84744 w 2874300"/>
              <a:gd name="connsiteY4" fmla="*/ 3701585 h 3701585"/>
              <a:gd name="connsiteX0" fmla="*/ 84744 w 2874300"/>
              <a:gd name="connsiteY0" fmla="*/ 3701585 h 3701585"/>
              <a:gd name="connsiteX1" fmla="*/ 0 w 2874300"/>
              <a:gd name="connsiteY1" fmla="*/ 0 h 3701585"/>
              <a:gd name="connsiteX2" fmla="*/ 361761 w 2874300"/>
              <a:gd name="connsiteY2" fmla="*/ 416004 h 3701585"/>
              <a:gd name="connsiteX3" fmla="*/ 2874300 w 2874300"/>
              <a:gd name="connsiteY3" fmla="*/ 3701585 h 3701585"/>
              <a:gd name="connsiteX4" fmla="*/ 84744 w 2874300"/>
              <a:gd name="connsiteY4" fmla="*/ 3701585 h 370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300" h="3701585">
                <a:moveTo>
                  <a:pt x="84744" y="3701585"/>
                </a:moveTo>
                <a:lnTo>
                  <a:pt x="0" y="0"/>
                </a:lnTo>
                <a:lnTo>
                  <a:pt x="361761" y="416004"/>
                </a:lnTo>
                <a:lnTo>
                  <a:pt x="2874300" y="3701585"/>
                </a:lnTo>
                <a:lnTo>
                  <a:pt x="84744" y="3701585"/>
                </a:lnTo>
                <a:close/>
              </a:path>
            </a:pathLst>
          </a:custGeom>
          <a:solidFill>
            <a:srgbClr val="FF1F5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3" name="Right Triangle 9"/>
          <p:cNvSpPr/>
          <p:nvPr/>
        </p:nvSpPr>
        <p:spPr>
          <a:xfrm rot="21526355">
            <a:off x="5189879" y="3252136"/>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4" name="Right Triangle 9"/>
          <p:cNvSpPr/>
          <p:nvPr/>
        </p:nvSpPr>
        <p:spPr>
          <a:xfrm rot="11665734">
            <a:off x="6012357" y="1846010"/>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5" name="Right Triangle 9"/>
          <p:cNvSpPr/>
          <p:nvPr/>
        </p:nvSpPr>
        <p:spPr>
          <a:xfrm rot="16368776">
            <a:off x="5942917" y="2070648"/>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993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6" name="Right Triangle 9"/>
          <p:cNvSpPr/>
          <p:nvPr/>
        </p:nvSpPr>
        <p:spPr>
          <a:xfrm rot="5812081">
            <a:off x="5797071" y="2056235"/>
            <a:ext cx="52872" cy="38099"/>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7" name="Right Triangle 9"/>
          <p:cNvSpPr/>
          <p:nvPr/>
        </p:nvSpPr>
        <p:spPr>
          <a:xfrm rot="18105438">
            <a:off x="5488709" y="2855322"/>
            <a:ext cx="141607" cy="8907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8" name="Right Triangle 9"/>
          <p:cNvSpPr/>
          <p:nvPr/>
        </p:nvSpPr>
        <p:spPr>
          <a:xfrm rot="11195648">
            <a:off x="5478158" y="2015581"/>
            <a:ext cx="79977" cy="7306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Lst>
            <a:ahLst/>
            <a:cxnLst>
              <a:cxn ang="0">
                <a:pos x="connsiteX0" y="connsiteY0"/>
              </a:cxn>
              <a:cxn ang="0">
                <a:pos x="connsiteX1" y="connsiteY1"/>
              </a:cxn>
              <a:cxn ang="0">
                <a:pos x="connsiteX2" y="connsiteY2"/>
              </a:cxn>
              <a:cxn ang="0">
                <a:pos x="connsiteX3" y="connsiteY3"/>
              </a:cxn>
            </a:cxnLst>
            <a:rect l="l" t="t" r="r" b="b"/>
            <a:pathLst>
              <a:path w="4500964" h="2894479">
                <a:moveTo>
                  <a:pt x="0" y="639934"/>
                </a:moveTo>
                <a:lnTo>
                  <a:pt x="1547560" y="0"/>
                </a:lnTo>
                <a:cubicBezTo>
                  <a:pt x="1536338" y="1063"/>
                  <a:pt x="4512156" y="2893415"/>
                  <a:pt x="4500934" y="2894478"/>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19" name="Right Triangle 9"/>
          <p:cNvSpPr/>
          <p:nvPr/>
        </p:nvSpPr>
        <p:spPr>
          <a:xfrm rot="18777735">
            <a:off x="5480499" y="2307303"/>
            <a:ext cx="384696" cy="68141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759006"/>
              <a:gd name="connsiteY0" fmla="*/ 0 h 1459402"/>
              <a:gd name="connsiteX1" fmla="*/ 1759006 w 1759006"/>
              <a:gd name="connsiteY1" fmla="*/ 1459402 h 1459402"/>
              <a:gd name="connsiteX2" fmla="*/ 0 w 1759006"/>
              <a:gd name="connsiteY2" fmla="*/ 1005574 h 1459402"/>
              <a:gd name="connsiteX3" fmla="*/ 1406101 w 1759006"/>
              <a:gd name="connsiteY3" fmla="*/ 0 h 1459402"/>
              <a:gd name="connsiteX0" fmla="*/ 1808778 w 1808778"/>
              <a:gd name="connsiteY0" fmla="*/ 0 h 1733165"/>
              <a:gd name="connsiteX1" fmla="*/ 1759006 w 1808778"/>
              <a:gd name="connsiteY1" fmla="*/ 1733165 h 1733165"/>
              <a:gd name="connsiteX2" fmla="*/ 0 w 1808778"/>
              <a:gd name="connsiteY2" fmla="*/ 1279337 h 1733165"/>
              <a:gd name="connsiteX3" fmla="*/ 1808778 w 1808778"/>
              <a:gd name="connsiteY3" fmla="*/ 0 h 1733165"/>
              <a:gd name="connsiteX0" fmla="*/ 1550525 w 1550525"/>
              <a:gd name="connsiteY0" fmla="*/ 0 h 2746459"/>
              <a:gd name="connsiteX1" fmla="*/ 1500753 w 1550525"/>
              <a:gd name="connsiteY1" fmla="*/ 1733165 h 2746459"/>
              <a:gd name="connsiteX2" fmla="*/ 0 w 1550525"/>
              <a:gd name="connsiteY2" fmla="*/ 2746459 h 2746459"/>
              <a:gd name="connsiteX3" fmla="*/ 1550525 w 1550525"/>
              <a:gd name="connsiteY3" fmla="*/ 0 h 2746459"/>
            </a:gdLst>
            <a:ahLst/>
            <a:cxnLst>
              <a:cxn ang="0">
                <a:pos x="connsiteX0" y="connsiteY0"/>
              </a:cxn>
              <a:cxn ang="0">
                <a:pos x="connsiteX1" y="connsiteY1"/>
              </a:cxn>
              <a:cxn ang="0">
                <a:pos x="connsiteX2" y="connsiteY2"/>
              </a:cxn>
              <a:cxn ang="0">
                <a:pos x="connsiteX3" y="connsiteY3"/>
              </a:cxn>
            </a:cxnLst>
            <a:rect l="l" t="t" r="r" b="b"/>
            <a:pathLst>
              <a:path w="1550525" h="2746459">
                <a:moveTo>
                  <a:pt x="1550525" y="0"/>
                </a:moveTo>
                <a:lnTo>
                  <a:pt x="1500753" y="1733165"/>
                </a:lnTo>
                <a:lnTo>
                  <a:pt x="0" y="2746459"/>
                </a:lnTo>
                <a:lnTo>
                  <a:pt x="1550525" y="0"/>
                </a:lnTo>
                <a:close/>
              </a:path>
            </a:pathLst>
          </a:custGeom>
          <a:solidFill>
            <a:srgbClr val="18817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0" name="Right Triangle 9"/>
          <p:cNvSpPr/>
          <p:nvPr/>
        </p:nvSpPr>
        <p:spPr>
          <a:xfrm rot="16576001">
            <a:off x="5935885" y="2512793"/>
            <a:ext cx="922333" cy="49506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7897807"/>
              <a:gd name="connsiteY0" fmla="*/ 3633787 h 3633788"/>
              <a:gd name="connsiteX1" fmla="*/ 4944403 w 7897807"/>
              <a:gd name="connsiteY1" fmla="*/ 0 h 3633788"/>
              <a:gd name="connsiteX2" fmla="*/ 7897777 w 7897807"/>
              <a:gd name="connsiteY2" fmla="*/ 2894478 h 3633788"/>
              <a:gd name="connsiteX3" fmla="*/ 0 w 7897807"/>
              <a:gd name="connsiteY3" fmla="*/ 3633787 h 3633788"/>
            </a:gdLst>
            <a:ahLst/>
            <a:cxnLst>
              <a:cxn ang="0">
                <a:pos x="connsiteX0" y="connsiteY0"/>
              </a:cxn>
              <a:cxn ang="0">
                <a:pos x="connsiteX1" y="connsiteY1"/>
              </a:cxn>
              <a:cxn ang="0">
                <a:pos x="connsiteX2" y="connsiteY2"/>
              </a:cxn>
              <a:cxn ang="0">
                <a:pos x="connsiteX3" y="connsiteY3"/>
              </a:cxn>
            </a:cxnLst>
            <a:rect l="l" t="t" r="r" b="b"/>
            <a:pathLst>
              <a:path w="7897807" h="3633788">
                <a:moveTo>
                  <a:pt x="0" y="3633787"/>
                </a:moveTo>
                <a:lnTo>
                  <a:pt x="4944403" y="0"/>
                </a:lnTo>
                <a:cubicBezTo>
                  <a:pt x="4933181" y="1063"/>
                  <a:pt x="7908999" y="2893415"/>
                  <a:pt x="7897777" y="2894478"/>
                </a:cubicBezTo>
                <a:lnTo>
                  <a:pt x="0" y="3633787"/>
                </a:lnTo>
                <a:close/>
              </a:path>
            </a:pathLst>
          </a:custGeom>
          <a:solidFill>
            <a:srgbClr val="E60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1" name="Right Triangle 9"/>
          <p:cNvSpPr/>
          <p:nvPr/>
        </p:nvSpPr>
        <p:spPr>
          <a:xfrm rot="21253752">
            <a:off x="6171722" y="1975420"/>
            <a:ext cx="170717" cy="15975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3" h="3775656">
                <a:moveTo>
                  <a:pt x="1137569" y="1521111"/>
                </a:moveTo>
                <a:lnTo>
                  <a:pt x="0" y="-1"/>
                </a:lnTo>
                <a:lnTo>
                  <a:pt x="2685129" y="881177"/>
                </a:lnTo>
                <a:cubicBezTo>
                  <a:pt x="2673907" y="882240"/>
                  <a:pt x="5649725" y="3774592"/>
                  <a:pt x="5638503" y="3775655"/>
                </a:cubicBezTo>
                <a:lnTo>
                  <a:pt x="1137569" y="152111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2" name="Right Triangle 9"/>
          <p:cNvSpPr/>
          <p:nvPr/>
        </p:nvSpPr>
        <p:spPr>
          <a:xfrm rot="16168952">
            <a:off x="5691607" y="2136668"/>
            <a:ext cx="469064" cy="738488"/>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62121 w 648796"/>
              <a:gd name="connsiteY0" fmla="*/ 0 h 1518908"/>
              <a:gd name="connsiteX1" fmla="*/ 648796 w 648796"/>
              <a:gd name="connsiteY1" fmla="*/ 1518908 h 1518908"/>
              <a:gd name="connsiteX2" fmla="*/ 0 w 648796"/>
              <a:gd name="connsiteY2" fmla="*/ 213503 h 1518908"/>
              <a:gd name="connsiteX3" fmla="*/ 562121 w 648796"/>
              <a:gd name="connsiteY3" fmla="*/ 0 h 1518908"/>
              <a:gd name="connsiteX0" fmla="*/ 463109 w 648796"/>
              <a:gd name="connsiteY0" fmla="*/ 0 h 1485121"/>
              <a:gd name="connsiteX1" fmla="*/ 648796 w 648796"/>
              <a:gd name="connsiteY1" fmla="*/ 1485121 h 1485121"/>
              <a:gd name="connsiteX2" fmla="*/ 0 w 648796"/>
              <a:gd name="connsiteY2" fmla="*/ 179716 h 1485121"/>
              <a:gd name="connsiteX3" fmla="*/ 463109 w 648796"/>
              <a:gd name="connsiteY3" fmla="*/ 0 h 1485121"/>
              <a:gd name="connsiteX0" fmla="*/ 546603 w 648796"/>
              <a:gd name="connsiteY0" fmla="*/ 0 h 1561145"/>
              <a:gd name="connsiteX1" fmla="*/ 648796 w 648796"/>
              <a:gd name="connsiteY1" fmla="*/ 1561145 h 1561145"/>
              <a:gd name="connsiteX2" fmla="*/ 0 w 648796"/>
              <a:gd name="connsiteY2" fmla="*/ 255740 h 1561145"/>
              <a:gd name="connsiteX3" fmla="*/ 546603 w 648796"/>
              <a:gd name="connsiteY3" fmla="*/ 0 h 1561145"/>
              <a:gd name="connsiteX0" fmla="*/ 457609 w 559802"/>
              <a:gd name="connsiteY0" fmla="*/ 0 h 1561145"/>
              <a:gd name="connsiteX1" fmla="*/ 559802 w 559802"/>
              <a:gd name="connsiteY1" fmla="*/ 1561145 h 1561145"/>
              <a:gd name="connsiteX2" fmla="*/ 0 w 559802"/>
              <a:gd name="connsiteY2" fmla="*/ 208790 h 1561145"/>
              <a:gd name="connsiteX3" fmla="*/ 457609 w 559802"/>
              <a:gd name="connsiteY3" fmla="*/ 0 h 1561145"/>
              <a:gd name="connsiteX0" fmla="*/ 457609 w 1174767"/>
              <a:gd name="connsiteY0" fmla="*/ 919245 h 1128035"/>
              <a:gd name="connsiteX1" fmla="*/ 1174767 w 1174767"/>
              <a:gd name="connsiteY1" fmla="*/ 0 h 1128035"/>
              <a:gd name="connsiteX2" fmla="*/ 0 w 1174767"/>
              <a:gd name="connsiteY2" fmla="*/ 1128035 h 1128035"/>
              <a:gd name="connsiteX3" fmla="*/ 457609 w 1174767"/>
              <a:gd name="connsiteY3" fmla="*/ 919245 h 1128035"/>
              <a:gd name="connsiteX0" fmla="*/ 0 w 1440730"/>
              <a:gd name="connsiteY0" fmla="*/ 2268263 h 2268263"/>
              <a:gd name="connsiteX1" fmla="*/ 1440730 w 1440730"/>
              <a:gd name="connsiteY1" fmla="*/ 0 h 2268263"/>
              <a:gd name="connsiteX2" fmla="*/ 265963 w 1440730"/>
              <a:gd name="connsiteY2" fmla="*/ 1128035 h 2268263"/>
              <a:gd name="connsiteX3" fmla="*/ 0 w 1440730"/>
              <a:gd name="connsiteY3" fmla="*/ 2268263 h 2268263"/>
              <a:gd name="connsiteX0" fmla="*/ 0 w 1440730"/>
              <a:gd name="connsiteY0" fmla="*/ 2268263 h 2268263"/>
              <a:gd name="connsiteX1" fmla="*/ 1440730 w 1440730"/>
              <a:gd name="connsiteY1" fmla="*/ 0 h 2268263"/>
              <a:gd name="connsiteX2" fmla="*/ 143769 w 1440730"/>
              <a:gd name="connsiteY2" fmla="*/ 1158679 h 2268263"/>
              <a:gd name="connsiteX3" fmla="*/ 0 w 1440730"/>
              <a:gd name="connsiteY3" fmla="*/ 2268263 h 2268263"/>
            </a:gdLst>
            <a:ahLst/>
            <a:cxnLst>
              <a:cxn ang="0">
                <a:pos x="connsiteX0" y="connsiteY0"/>
              </a:cxn>
              <a:cxn ang="0">
                <a:pos x="connsiteX1" y="connsiteY1"/>
              </a:cxn>
              <a:cxn ang="0">
                <a:pos x="connsiteX2" y="connsiteY2"/>
              </a:cxn>
              <a:cxn ang="0">
                <a:pos x="connsiteX3" y="connsiteY3"/>
              </a:cxn>
            </a:cxnLst>
            <a:rect l="l" t="t" r="r" b="b"/>
            <a:pathLst>
              <a:path w="1440730" h="2268263">
                <a:moveTo>
                  <a:pt x="0" y="2268263"/>
                </a:moveTo>
                <a:lnTo>
                  <a:pt x="1440730" y="0"/>
                </a:lnTo>
                <a:lnTo>
                  <a:pt x="143769" y="1158679"/>
                </a:lnTo>
                <a:lnTo>
                  <a:pt x="0" y="2268263"/>
                </a:lnTo>
                <a:close/>
              </a:path>
            </a:pathLst>
          </a:custGeom>
          <a:solidFill>
            <a:srgbClr val="18AA9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23" name="Right Triangle 9"/>
          <p:cNvSpPr/>
          <p:nvPr/>
        </p:nvSpPr>
        <p:spPr>
          <a:xfrm rot="16168952">
            <a:off x="5800374" y="2459616"/>
            <a:ext cx="612475" cy="93297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406101"/>
              <a:gd name="connsiteY0" fmla="*/ 0 h 2858903"/>
              <a:gd name="connsiteX1" fmla="*/ 1294519 w 1406101"/>
              <a:gd name="connsiteY1" fmla="*/ 2858903 h 2858903"/>
              <a:gd name="connsiteX2" fmla="*/ 0 w 1406101"/>
              <a:gd name="connsiteY2" fmla="*/ 1005574 h 2858903"/>
              <a:gd name="connsiteX3" fmla="*/ 1406101 w 1406101"/>
              <a:gd name="connsiteY3" fmla="*/ 0 h 2858903"/>
              <a:gd name="connsiteX0" fmla="*/ 1406101 w 1406101"/>
              <a:gd name="connsiteY0" fmla="*/ 0 h 2226118"/>
              <a:gd name="connsiteX1" fmla="*/ 858609 w 1406101"/>
              <a:gd name="connsiteY1" fmla="*/ 2226118 h 2226118"/>
              <a:gd name="connsiteX2" fmla="*/ 0 w 1406101"/>
              <a:gd name="connsiteY2" fmla="*/ 1005574 h 2226118"/>
              <a:gd name="connsiteX3" fmla="*/ 1406101 w 1406101"/>
              <a:gd name="connsiteY3" fmla="*/ 0 h 2226118"/>
              <a:gd name="connsiteX0" fmla="*/ 1408997 w 1408997"/>
              <a:gd name="connsiteY0" fmla="*/ 800804 h 1220544"/>
              <a:gd name="connsiteX1" fmla="*/ 858609 w 1408997"/>
              <a:gd name="connsiteY1" fmla="*/ 1220544 h 1220544"/>
              <a:gd name="connsiteX2" fmla="*/ 0 w 1408997"/>
              <a:gd name="connsiteY2" fmla="*/ 0 h 1220544"/>
              <a:gd name="connsiteX3" fmla="*/ 1408997 w 1408997"/>
              <a:gd name="connsiteY3" fmla="*/ 800804 h 1220544"/>
              <a:gd name="connsiteX0" fmla="*/ 2212062 w 2212062"/>
              <a:gd name="connsiteY0" fmla="*/ 1981504 h 2401244"/>
              <a:gd name="connsiteX1" fmla="*/ 1661674 w 2212062"/>
              <a:gd name="connsiteY1" fmla="*/ 2401244 h 2401244"/>
              <a:gd name="connsiteX2" fmla="*/ 0 w 2212062"/>
              <a:gd name="connsiteY2" fmla="*/ 0 h 2401244"/>
              <a:gd name="connsiteX3" fmla="*/ 2212062 w 2212062"/>
              <a:gd name="connsiteY3" fmla="*/ 1981504 h 2401244"/>
              <a:gd name="connsiteX0" fmla="*/ 1559086 w 1661674"/>
              <a:gd name="connsiteY0" fmla="*/ 877817 h 2401244"/>
              <a:gd name="connsiteX1" fmla="*/ 1661674 w 1661674"/>
              <a:gd name="connsiteY1" fmla="*/ 2401244 h 2401244"/>
              <a:gd name="connsiteX2" fmla="*/ 0 w 1661674"/>
              <a:gd name="connsiteY2" fmla="*/ 0 h 2401244"/>
              <a:gd name="connsiteX3" fmla="*/ 1559086 w 1661674"/>
              <a:gd name="connsiteY3" fmla="*/ 877817 h 2401244"/>
              <a:gd name="connsiteX0" fmla="*/ 522039 w 624627"/>
              <a:gd name="connsiteY0" fmla="*/ 12416 h 1535843"/>
              <a:gd name="connsiteX1" fmla="*/ 624627 w 624627"/>
              <a:gd name="connsiteY1" fmla="*/ 1535843 h 1535843"/>
              <a:gd name="connsiteX2" fmla="*/ 0 w 624627"/>
              <a:gd name="connsiteY2" fmla="*/ 0 h 1535843"/>
              <a:gd name="connsiteX3" fmla="*/ 522039 w 624627"/>
              <a:gd name="connsiteY3" fmla="*/ 12416 h 1535843"/>
              <a:gd name="connsiteX0" fmla="*/ 501021 w 624627"/>
              <a:gd name="connsiteY0" fmla="*/ 0 h 1594740"/>
              <a:gd name="connsiteX1" fmla="*/ 624627 w 624627"/>
              <a:gd name="connsiteY1" fmla="*/ 1594740 h 1594740"/>
              <a:gd name="connsiteX2" fmla="*/ 0 w 624627"/>
              <a:gd name="connsiteY2" fmla="*/ 58897 h 1594740"/>
              <a:gd name="connsiteX3" fmla="*/ 501021 w 624627"/>
              <a:gd name="connsiteY3" fmla="*/ 0 h 1594740"/>
              <a:gd name="connsiteX0" fmla="*/ 501021 w 587696"/>
              <a:gd name="connsiteY0" fmla="*/ 0 h 1518908"/>
              <a:gd name="connsiteX1" fmla="*/ 587696 w 587696"/>
              <a:gd name="connsiteY1" fmla="*/ 1518908 h 1518908"/>
              <a:gd name="connsiteX2" fmla="*/ 0 w 587696"/>
              <a:gd name="connsiteY2" fmla="*/ 58897 h 1518908"/>
              <a:gd name="connsiteX3" fmla="*/ 501021 w 587696"/>
              <a:gd name="connsiteY3" fmla="*/ 0 h 1518908"/>
              <a:gd name="connsiteX0" fmla="*/ 501021 w 1985640"/>
              <a:gd name="connsiteY0" fmla="*/ 0 h 1864310"/>
              <a:gd name="connsiteX1" fmla="*/ 1985640 w 1985640"/>
              <a:gd name="connsiteY1" fmla="*/ 1864310 h 1864310"/>
              <a:gd name="connsiteX2" fmla="*/ 0 w 1985640"/>
              <a:gd name="connsiteY2" fmla="*/ 58897 h 1864310"/>
              <a:gd name="connsiteX3" fmla="*/ 501021 w 1985640"/>
              <a:gd name="connsiteY3" fmla="*/ 0 h 1864310"/>
              <a:gd name="connsiteX0" fmla="*/ 752477 w 1985640"/>
              <a:gd name="connsiteY0" fmla="*/ 36586 h 1805413"/>
              <a:gd name="connsiteX1" fmla="*/ 1985640 w 1985640"/>
              <a:gd name="connsiteY1" fmla="*/ 1805413 h 1805413"/>
              <a:gd name="connsiteX2" fmla="*/ 0 w 1985640"/>
              <a:gd name="connsiteY2" fmla="*/ 0 h 1805413"/>
              <a:gd name="connsiteX3" fmla="*/ 752477 w 1985640"/>
              <a:gd name="connsiteY3" fmla="*/ 36586 h 1805413"/>
              <a:gd name="connsiteX0" fmla="*/ 723441 w 1956604"/>
              <a:gd name="connsiteY0" fmla="*/ 0 h 1768827"/>
              <a:gd name="connsiteX1" fmla="*/ 1956604 w 1956604"/>
              <a:gd name="connsiteY1" fmla="*/ 1768827 h 1768827"/>
              <a:gd name="connsiteX2" fmla="*/ 0 w 1956604"/>
              <a:gd name="connsiteY2" fmla="*/ 1350762 h 1768827"/>
              <a:gd name="connsiteX3" fmla="*/ 723441 w 1956604"/>
              <a:gd name="connsiteY3" fmla="*/ 0 h 1768827"/>
              <a:gd name="connsiteX0" fmla="*/ 0 w 1233163"/>
              <a:gd name="connsiteY0" fmla="*/ 0 h 2436189"/>
              <a:gd name="connsiteX1" fmla="*/ 1233163 w 1233163"/>
              <a:gd name="connsiteY1" fmla="*/ 1768827 h 2436189"/>
              <a:gd name="connsiteX2" fmla="*/ 264880 w 1233163"/>
              <a:gd name="connsiteY2" fmla="*/ 2436189 h 2436189"/>
              <a:gd name="connsiteX3" fmla="*/ 0 w 1233163"/>
              <a:gd name="connsiteY3" fmla="*/ 0 h 2436189"/>
              <a:gd name="connsiteX0" fmla="*/ 648050 w 1881213"/>
              <a:gd name="connsiteY0" fmla="*/ 0 h 3022967"/>
              <a:gd name="connsiteX1" fmla="*/ 1881213 w 1881213"/>
              <a:gd name="connsiteY1" fmla="*/ 1768827 h 3022967"/>
              <a:gd name="connsiteX2" fmla="*/ 0 w 1881213"/>
              <a:gd name="connsiteY2" fmla="*/ 3022967 h 3022967"/>
              <a:gd name="connsiteX3" fmla="*/ 648050 w 1881213"/>
              <a:gd name="connsiteY3" fmla="*/ 0 h 3022967"/>
              <a:gd name="connsiteX0" fmla="*/ 572411 w 1881213"/>
              <a:gd name="connsiteY0" fmla="*/ 0 h 2865611"/>
              <a:gd name="connsiteX1" fmla="*/ 1881213 w 1881213"/>
              <a:gd name="connsiteY1" fmla="*/ 1611471 h 2865611"/>
              <a:gd name="connsiteX2" fmla="*/ 0 w 1881213"/>
              <a:gd name="connsiteY2" fmla="*/ 2865611 h 2865611"/>
              <a:gd name="connsiteX3" fmla="*/ 572411 w 1881213"/>
              <a:gd name="connsiteY3" fmla="*/ 0 h 2865611"/>
            </a:gdLst>
            <a:ahLst/>
            <a:cxnLst>
              <a:cxn ang="0">
                <a:pos x="connsiteX0" y="connsiteY0"/>
              </a:cxn>
              <a:cxn ang="0">
                <a:pos x="connsiteX1" y="connsiteY1"/>
              </a:cxn>
              <a:cxn ang="0">
                <a:pos x="connsiteX2" y="connsiteY2"/>
              </a:cxn>
              <a:cxn ang="0">
                <a:pos x="connsiteX3" y="connsiteY3"/>
              </a:cxn>
            </a:cxnLst>
            <a:rect l="l" t="t" r="r" b="b"/>
            <a:pathLst>
              <a:path w="1881213" h="2865611">
                <a:moveTo>
                  <a:pt x="572411" y="0"/>
                </a:moveTo>
                <a:lnTo>
                  <a:pt x="1881213" y="1611471"/>
                </a:lnTo>
                <a:lnTo>
                  <a:pt x="0" y="2865611"/>
                </a:lnTo>
                <a:lnTo>
                  <a:pt x="572411" y="0"/>
                </a:lnTo>
                <a:close/>
              </a:path>
            </a:pathLst>
          </a:custGeom>
          <a:solidFill>
            <a:srgbClr val="841E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24" name="Right Triangle 5"/>
          <p:cNvSpPr/>
          <p:nvPr/>
        </p:nvSpPr>
        <p:spPr>
          <a:xfrm rot="9623513">
            <a:off x="5675675" y="2432232"/>
            <a:ext cx="533592" cy="442873"/>
          </a:xfrm>
          <a:custGeom>
            <a:avLst/>
            <a:gdLst>
              <a:gd name="connsiteX0" fmla="*/ 0 w 1064832"/>
              <a:gd name="connsiteY0" fmla="*/ 906332 h 906332"/>
              <a:gd name="connsiteX1" fmla="*/ 0 w 1064832"/>
              <a:gd name="connsiteY1" fmla="*/ 0 h 906332"/>
              <a:gd name="connsiteX2" fmla="*/ 1064832 w 1064832"/>
              <a:gd name="connsiteY2" fmla="*/ 906332 h 906332"/>
              <a:gd name="connsiteX3" fmla="*/ 0 w 1064832"/>
              <a:gd name="connsiteY3" fmla="*/ 906332 h 906332"/>
              <a:gd name="connsiteX0" fmla="*/ 0 w 1645857"/>
              <a:gd name="connsiteY0" fmla="*/ 1277807 h 1277807"/>
              <a:gd name="connsiteX1" fmla="*/ 581025 w 1645857"/>
              <a:gd name="connsiteY1" fmla="*/ 0 h 1277807"/>
              <a:gd name="connsiteX2" fmla="*/ 1645857 w 1645857"/>
              <a:gd name="connsiteY2" fmla="*/ 906332 h 1277807"/>
              <a:gd name="connsiteX3" fmla="*/ 0 w 1645857"/>
              <a:gd name="connsiteY3" fmla="*/ 1277807 h 1277807"/>
              <a:gd name="connsiteX0" fmla="*/ 0 w 1645857"/>
              <a:gd name="connsiteY0" fmla="*/ 992057 h 992057"/>
              <a:gd name="connsiteX1" fmla="*/ 904875 w 1645857"/>
              <a:gd name="connsiteY1" fmla="*/ 0 h 992057"/>
              <a:gd name="connsiteX2" fmla="*/ 1645857 w 1645857"/>
              <a:gd name="connsiteY2" fmla="*/ 620582 h 992057"/>
              <a:gd name="connsiteX3" fmla="*/ 0 w 1645857"/>
              <a:gd name="connsiteY3" fmla="*/ 992057 h 992057"/>
              <a:gd name="connsiteX0" fmla="*/ 0 w 1645857"/>
              <a:gd name="connsiteY0" fmla="*/ 1272567 h 1272567"/>
              <a:gd name="connsiteX1" fmla="*/ 830659 w 1645857"/>
              <a:gd name="connsiteY1" fmla="*/ 0 h 1272567"/>
              <a:gd name="connsiteX2" fmla="*/ 1645857 w 1645857"/>
              <a:gd name="connsiteY2" fmla="*/ 901092 h 1272567"/>
              <a:gd name="connsiteX3" fmla="*/ 0 w 1645857"/>
              <a:gd name="connsiteY3" fmla="*/ 1272567 h 1272567"/>
              <a:gd name="connsiteX0" fmla="*/ 0 w 1285146"/>
              <a:gd name="connsiteY0" fmla="*/ 1961131 h 1961131"/>
              <a:gd name="connsiteX1" fmla="*/ 469948 w 1285146"/>
              <a:gd name="connsiteY1" fmla="*/ 0 h 1961131"/>
              <a:gd name="connsiteX2" fmla="*/ 1285146 w 1285146"/>
              <a:gd name="connsiteY2" fmla="*/ 901092 h 1961131"/>
              <a:gd name="connsiteX3" fmla="*/ 0 w 1285146"/>
              <a:gd name="connsiteY3" fmla="*/ 1961131 h 1961131"/>
              <a:gd name="connsiteX0" fmla="*/ 416798 w 1701944"/>
              <a:gd name="connsiteY0" fmla="*/ 1562216 h 1562216"/>
              <a:gd name="connsiteX1" fmla="*/ 0 w 1701944"/>
              <a:gd name="connsiteY1" fmla="*/ 0 h 1562216"/>
              <a:gd name="connsiteX2" fmla="*/ 1701944 w 1701944"/>
              <a:gd name="connsiteY2" fmla="*/ 502177 h 1562216"/>
              <a:gd name="connsiteX3" fmla="*/ 416798 w 1701944"/>
              <a:gd name="connsiteY3" fmla="*/ 1562216 h 1562216"/>
              <a:gd name="connsiteX0" fmla="*/ 416798 w 1806630"/>
              <a:gd name="connsiteY0" fmla="*/ 1901491 h 1901491"/>
              <a:gd name="connsiteX1" fmla="*/ 0 w 1806630"/>
              <a:gd name="connsiteY1" fmla="*/ 339275 h 1901491"/>
              <a:gd name="connsiteX2" fmla="*/ 1806630 w 1806630"/>
              <a:gd name="connsiteY2" fmla="*/ 0 h 1901491"/>
              <a:gd name="connsiteX3" fmla="*/ 416798 w 1806630"/>
              <a:gd name="connsiteY3" fmla="*/ 1901491 h 1901491"/>
              <a:gd name="connsiteX0" fmla="*/ 416798 w 1888664"/>
              <a:gd name="connsiteY0" fmla="*/ 1870152 h 1870152"/>
              <a:gd name="connsiteX1" fmla="*/ 0 w 1888664"/>
              <a:gd name="connsiteY1" fmla="*/ 307936 h 1870152"/>
              <a:gd name="connsiteX2" fmla="*/ 1888664 w 1888664"/>
              <a:gd name="connsiteY2" fmla="*/ 0 h 1870152"/>
              <a:gd name="connsiteX3" fmla="*/ 416798 w 1888664"/>
              <a:gd name="connsiteY3" fmla="*/ 1870152 h 1870152"/>
              <a:gd name="connsiteX0" fmla="*/ 1202078 w 2673944"/>
              <a:gd name="connsiteY0" fmla="*/ 1870152 h 1870152"/>
              <a:gd name="connsiteX1" fmla="*/ 0 w 2673944"/>
              <a:gd name="connsiteY1" fmla="*/ 606263 h 1870152"/>
              <a:gd name="connsiteX2" fmla="*/ 2673944 w 2673944"/>
              <a:gd name="connsiteY2" fmla="*/ 0 h 1870152"/>
              <a:gd name="connsiteX3" fmla="*/ 1202078 w 2673944"/>
              <a:gd name="connsiteY3" fmla="*/ 1870152 h 1870152"/>
              <a:gd name="connsiteX0" fmla="*/ 1202078 w 2667882"/>
              <a:gd name="connsiteY0" fmla="*/ 2025090 h 2025090"/>
              <a:gd name="connsiteX1" fmla="*/ 0 w 2667882"/>
              <a:gd name="connsiteY1" fmla="*/ 761201 h 2025090"/>
              <a:gd name="connsiteX2" fmla="*/ 2667882 w 2667882"/>
              <a:gd name="connsiteY2" fmla="*/ 0 h 2025090"/>
              <a:gd name="connsiteX3" fmla="*/ 1202078 w 2667882"/>
              <a:gd name="connsiteY3" fmla="*/ 2025090 h 2025090"/>
              <a:gd name="connsiteX0" fmla="*/ 1276369 w 2667882"/>
              <a:gd name="connsiteY0" fmla="*/ 1978266 h 1978266"/>
              <a:gd name="connsiteX1" fmla="*/ 0 w 2667882"/>
              <a:gd name="connsiteY1" fmla="*/ 761201 h 1978266"/>
              <a:gd name="connsiteX2" fmla="*/ 2667882 w 2667882"/>
              <a:gd name="connsiteY2" fmla="*/ 0 h 1978266"/>
              <a:gd name="connsiteX3" fmla="*/ 1276369 w 2667882"/>
              <a:gd name="connsiteY3" fmla="*/ 1978266 h 1978266"/>
              <a:gd name="connsiteX0" fmla="*/ 1234805 w 2667882"/>
              <a:gd name="connsiteY0" fmla="*/ 1933633 h 1933633"/>
              <a:gd name="connsiteX1" fmla="*/ 0 w 2667882"/>
              <a:gd name="connsiteY1" fmla="*/ 761201 h 1933633"/>
              <a:gd name="connsiteX2" fmla="*/ 2667882 w 2667882"/>
              <a:gd name="connsiteY2" fmla="*/ 0 h 1933633"/>
              <a:gd name="connsiteX3" fmla="*/ 1234805 w 2667882"/>
              <a:gd name="connsiteY3" fmla="*/ 1933633 h 1933633"/>
              <a:gd name="connsiteX0" fmla="*/ 1457387 w 2890464"/>
              <a:gd name="connsiteY0" fmla="*/ 1933633 h 1933633"/>
              <a:gd name="connsiteX1" fmla="*/ 0 w 2890464"/>
              <a:gd name="connsiteY1" fmla="*/ 834321 h 1933633"/>
              <a:gd name="connsiteX2" fmla="*/ 2890464 w 2890464"/>
              <a:gd name="connsiteY2" fmla="*/ 0 h 1933633"/>
              <a:gd name="connsiteX3" fmla="*/ 1457387 w 2890464"/>
              <a:gd name="connsiteY3" fmla="*/ 1933633 h 1933633"/>
              <a:gd name="connsiteX0" fmla="*/ 1457387 w 2147333"/>
              <a:gd name="connsiteY0" fmla="*/ 1725376 h 1725376"/>
              <a:gd name="connsiteX1" fmla="*/ 0 w 2147333"/>
              <a:gd name="connsiteY1" fmla="*/ 626064 h 1725376"/>
              <a:gd name="connsiteX2" fmla="*/ 2147333 w 2147333"/>
              <a:gd name="connsiteY2" fmla="*/ 0 h 1725376"/>
              <a:gd name="connsiteX3" fmla="*/ 1457387 w 2147333"/>
              <a:gd name="connsiteY3" fmla="*/ 1725376 h 1725376"/>
              <a:gd name="connsiteX0" fmla="*/ 1457387 w 2101313"/>
              <a:gd name="connsiteY0" fmla="*/ 1674388 h 1674388"/>
              <a:gd name="connsiteX1" fmla="*/ 0 w 2101313"/>
              <a:gd name="connsiteY1" fmla="*/ 575076 h 1674388"/>
              <a:gd name="connsiteX2" fmla="*/ 2101313 w 2101313"/>
              <a:gd name="connsiteY2" fmla="*/ 0 h 1674388"/>
              <a:gd name="connsiteX3" fmla="*/ 1457387 w 2101313"/>
              <a:gd name="connsiteY3" fmla="*/ 1674388 h 1674388"/>
              <a:gd name="connsiteX0" fmla="*/ 1457387 w 2122935"/>
              <a:gd name="connsiteY0" fmla="*/ 1690459 h 1690459"/>
              <a:gd name="connsiteX1" fmla="*/ 0 w 2122935"/>
              <a:gd name="connsiteY1" fmla="*/ 591147 h 1690459"/>
              <a:gd name="connsiteX2" fmla="*/ 2122935 w 2122935"/>
              <a:gd name="connsiteY2" fmla="*/ 0 h 1690459"/>
              <a:gd name="connsiteX3" fmla="*/ 1457387 w 2122935"/>
              <a:gd name="connsiteY3" fmla="*/ 1690459 h 1690459"/>
              <a:gd name="connsiteX0" fmla="*/ 1531973 w 2122935"/>
              <a:gd name="connsiteY0" fmla="*/ 1576283 h 1576283"/>
              <a:gd name="connsiteX1" fmla="*/ 0 w 2122935"/>
              <a:gd name="connsiteY1" fmla="*/ 591147 h 1576283"/>
              <a:gd name="connsiteX2" fmla="*/ 2122935 w 2122935"/>
              <a:gd name="connsiteY2" fmla="*/ 0 h 1576283"/>
              <a:gd name="connsiteX3" fmla="*/ 1531973 w 2122935"/>
              <a:gd name="connsiteY3" fmla="*/ 1576283 h 1576283"/>
              <a:gd name="connsiteX0" fmla="*/ 1531973 w 2110226"/>
              <a:gd name="connsiteY0" fmla="*/ 1751455 h 1751455"/>
              <a:gd name="connsiteX1" fmla="*/ 0 w 2110226"/>
              <a:gd name="connsiteY1" fmla="*/ 766319 h 1751455"/>
              <a:gd name="connsiteX2" fmla="*/ 2110226 w 2110226"/>
              <a:gd name="connsiteY2" fmla="*/ 0 h 1751455"/>
              <a:gd name="connsiteX3" fmla="*/ 1531973 w 2110226"/>
              <a:gd name="connsiteY3" fmla="*/ 1751455 h 1751455"/>
            </a:gdLst>
            <a:ahLst/>
            <a:cxnLst>
              <a:cxn ang="0">
                <a:pos x="connsiteX0" y="connsiteY0"/>
              </a:cxn>
              <a:cxn ang="0">
                <a:pos x="connsiteX1" y="connsiteY1"/>
              </a:cxn>
              <a:cxn ang="0">
                <a:pos x="connsiteX2" y="connsiteY2"/>
              </a:cxn>
              <a:cxn ang="0">
                <a:pos x="connsiteX3" y="connsiteY3"/>
              </a:cxn>
            </a:cxnLst>
            <a:rect l="l" t="t" r="r" b="b"/>
            <a:pathLst>
              <a:path w="2110226" h="1751455">
                <a:moveTo>
                  <a:pt x="1531973" y="1751455"/>
                </a:moveTo>
                <a:lnTo>
                  <a:pt x="0" y="766319"/>
                </a:lnTo>
                <a:lnTo>
                  <a:pt x="2110226" y="0"/>
                </a:lnTo>
                <a:lnTo>
                  <a:pt x="1531973" y="1751455"/>
                </a:lnTo>
                <a:close/>
              </a:path>
            </a:pathLst>
          </a:cu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5" name="Right Triangle 9"/>
          <p:cNvSpPr/>
          <p:nvPr/>
        </p:nvSpPr>
        <p:spPr>
          <a:xfrm rot="14805001">
            <a:off x="5784588" y="2705541"/>
            <a:ext cx="574671" cy="859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648840"/>
              <a:gd name="connsiteY0" fmla="*/ 0 h 1643327"/>
              <a:gd name="connsiteX1" fmla="*/ 2648840 w 2648840"/>
              <a:gd name="connsiteY1" fmla="*/ 1643326 h 1643327"/>
              <a:gd name="connsiteX2" fmla="*/ 0 w 2648840"/>
              <a:gd name="connsiteY2" fmla="*/ 1027386 h 1643327"/>
              <a:gd name="connsiteX3" fmla="*/ 1400810 w 2648840"/>
              <a:gd name="connsiteY3" fmla="*/ 0 h 1643327"/>
              <a:gd name="connsiteX0" fmla="*/ 1257479 w 2648840"/>
              <a:gd name="connsiteY0" fmla="*/ 0 h 1821051"/>
              <a:gd name="connsiteX1" fmla="*/ 2648840 w 2648840"/>
              <a:gd name="connsiteY1" fmla="*/ 1821051 h 1821051"/>
              <a:gd name="connsiteX2" fmla="*/ 0 w 2648840"/>
              <a:gd name="connsiteY2" fmla="*/ 1205111 h 1821051"/>
              <a:gd name="connsiteX3" fmla="*/ 1257479 w 2648840"/>
              <a:gd name="connsiteY3" fmla="*/ 0 h 1821051"/>
              <a:gd name="connsiteX0" fmla="*/ 2076175 w 3467536"/>
              <a:gd name="connsiteY0" fmla="*/ 0 h 2763257"/>
              <a:gd name="connsiteX1" fmla="*/ 3467536 w 3467536"/>
              <a:gd name="connsiteY1" fmla="*/ 1821051 h 2763257"/>
              <a:gd name="connsiteX2" fmla="*/ 0 w 3467536"/>
              <a:gd name="connsiteY2" fmla="*/ 2763257 h 2763257"/>
              <a:gd name="connsiteX3" fmla="*/ 2076175 w 3467536"/>
              <a:gd name="connsiteY3" fmla="*/ 0 h 2763257"/>
              <a:gd name="connsiteX0" fmla="*/ 2076175 w 3776940"/>
              <a:gd name="connsiteY0" fmla="*/ 0 h 2763257"/>
              <a:gd name="connsiteX1" fmla="*/ 3776940 w 3776940"/>
              <a:gd name="connsiteY1" fmla="*/ 1218855 h 2763257"/>
              <a:gd name="connsiteX2" fmla="*/ 0 w 3776940"/>
              <a:gd name="connsiteY2" fmla="*/ 2763257 h 2763257"/>
              <a:gd name="connsiteX3" fmla="*/ 2076175 w 3776940"/>
              <a:gd name="connsiteY3" fmla="*/ 0 h 2763257"/>
              <a:gd name="connsiteX0" fmla="*/ 2076175 w 2247290"/>
              <a:gd name="connsiteY0" fmla="*/ 0 h 2763257"/>
              <a:gd name="connsiteX1" fmla="*/ 2247290 w 2247290"/>
              <a:gd name="connsiteY1" fmla="*/ 904456 h 2763257"/>
              <a:gd name="connsiteX2" fmla="*/ 0 w 2247290"/>
              <a:gd name="connsiteY2" fmla="*/ 2763257 h 2763257"/>
              <a:gd name="connsiteX3" fmla="*/ 2076175 w 2247290"/>
              <a:gd name="connsiteY3" fmla="*/ 0 h 2763257"/>
              <a:gd name="connsiteX0" fmla="*/ 2591073 w 2762188"/>
              <a:gd name="connsiteY0" fmla="*/ 0 h 4170951"/>
              <a:gd name="connsiteX1" fmla="*/ 2762188 w 2762188"/>
              <a:gd name="connsiteY1" fmla="*/ 904456 h 4170951"/>
              <a:gd name="connsiteX2" fmla="*/ 0 w 2762188"/>
              <a:gd name="connsiteY2" fmla="*/ 4170951 h 4170951"/>
              <a:gd name="connsiteX3" fmla="*/ 2591073 w 2762188"/>
              <a:gd name="connsiteY3" fmla="*/ 0 h 4170951"/>
              <a:gd name="connsiteX0" fmla="*/ 2340735 w 2762188"/>
              <a:gd name="connsiteY0" fmla="*/ 0 h 3952497"/>
              <a:gd name="connsiteX1" fmla="*/ 2762188 w 2762188"/>
              <a:gd name="connsiteY1" fmla="*/ 686002 h 3952497"/>
              <a:gd name="connsiteX2" fmla="*/ 0 w 2762188"/>
              <a:gd name="connsiteY2" fmla="*/ 3952497 h 3952497"/>
              <a:gd name="connsiteX3" fmla="*/ 2340735 w 2762188"/>
              <a:gd name="connsiteY3" fmla="*/ 0 h 3952497"/>
              <a:gd name="connsiteX0" fmla="*/ 2340735 w 2642536"/>
              <a:gd name="connsiteY0" fmla="*/ 0 h 3952497"/>
              <a:gd name="connsiteX1" fmla="*/ 2642536 w 2642536"/>
              <a:gd name="connsiteY1" fmla="*/ 875668 h 3952497"/>
              <a:gd name="connsiteX2" fmla="*/ 0 w 2642536"/>
              <a:gd name="connsiteY2" fmla="*/ 3952497 h 3952497"/>
              <a:gd name="connsiteX3" fmla="*/ 2340735 w 2642536"/>
              <a:gd name="connsiteY3" fmla="*/ 0 h 3952497"/>
            </a:gdLst>
            <a:ahLst/>
            <a:cxnLst>
              <a:cxn ang="0">
                <a:pos x="connsiteX0" y="connsiteY0"/>
              </a:cxn>
              <a:cxn ang="0">
                <a:pos x="connsiteX1" y="connsiteY1"/>
              </a:cxn>
              <a:cxn ang="0">
                <a:pos x="connsiteX2" y="connsiteY2"/>
              </a:cxn>
              <a:cxn ang="0">
                <a:pos x="connsiteX3" y="connsiteY3"/>
              </a:cxn>
            </a:cxnLst>
            <a:rect l="l" t="t" r="r" b="b"/>
            <a:pathLst>
              <a:path w="2642536" h="3952497">
                <a:moveTo>
                  <a:pt x="2340735" y="0"/>
                </a:moveTo>
                <a:lnTo>
                  <a:pt x="2642536" y="875668"/>
                </a:lnTo>
                <a:lnTo>
                  <a:pt x="0" y="3952497"/>
                </a:lnTo>
                <a:lnTo>
                  <a:pt x="2340735" y="0"/>
                </a:lnTo>
                <a:close/>
              </a:path>
            </a:pathLst>
          </a:custGeom>
          <a:solidFill>
            <a:srgbClr val="993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6" name="Right Triangle 9"/>
          <p:cNvSpPr/>
          <p:nvPr/>
        </p:nvSpPr>
        <p:spPr>
          <a:xfrm rot="19892347">
            <a:off x="5660020" y="2539765"/>
            <a:ext cx="525932" cy="31005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 w 6935635"/>
              <a:gd name="connsiteY0" fmla="*/ 5927577 h 8182122"/>
              <a:gd name="connsiteX1" fmla="*/ 6935638 w 6935635"/>
              <a:gd name="connsiteY1" fmla="*/ -2 h 8182122"/>
              <a:gd name="connsiteX2" fmla="*/ 1547559 w 6935635"/>
              <a:gd name="connsiteY2" fmla="*/ 5287643 h 8182122"/>
              <a:gd name="connsiteX3" fmla="*/ 4500933 w 6935635"/>
              <a:gd name="connsiteY3" fmla="*/ 8182121 h 8182122"/>
              <a:gd name="connsiteX4" fmla="*/ -1 w 6935635"/>
              <a:gd name="connsiteY4" fmla="*/ 5927577 h 8182122"/>
              <a:gd name="connsiteX0" fmla="*/ -1 w 7455171"/>
              <a:gd name="connsiteY0" fmla="*/ 5927577 h 8182122"/>
              <a:gd name="connsiteX1" fmla="*/ 6935638 w 7455171"/>
              <a:gd name="connsiteY1" fmla="*/ -2 h 8182122"/>
              <a:gd name="connsiteX2" fmla="*/ 7455172 w 7455171"/>
              <a:gd name="connsiteY2" fmla="*/ 5108847 h 8182122"/>
              <a:gd name="connsiteX3" fmla="*/ 4500933 w 7455171"/>
              <a:gd name="connsiteY3" fmla="*/ 8182121 h 8182122"/>
              <a:gd name="connsiteX4" fmla="*/ -1 w 7455171"/>
              <a:gd name="connsiteY4" fmla="*/ 5927577 h 8182122"/>
              <a:gd name="connsiteX0" fmla="*/ 2 w 19876589"/>
              <a:gd name="connsiteY0" fmla="*/ 1919113 h 8182122"/>
              <a:gd name="connsiteX1" fmla="*/ 19357056 w 19876589"/>
              <a:gd name="connsiteY1" fmla="*/ -2 h 8182122"/>
              <a:gd name="connsiteX2" fmla="*/ 19876590 w 19876589"/>
              <a:gd name="connsiteY2" fmla="*/ 5108847 h 8182122"/>
              <a:gd name="connsiteX3" fmla="*/ 16922351 w 19876589"/>
              <a:gd name="connsiteY3" fmla="*/ 8182121 h 8182122"/>
              <a:gd name="connsiteX4" fmla="*/ 2 w 19876589"/>
              <a:gd name="connsiteY4" fmla="*/ 1919113 h 8182122"/>
              <a:gd name="connsiteX0" fmla="*/ 2 w 21980830"/>
              <a:gd name="connsiteY0" fmla="*/ 1919113 h 17648657"/>
              <a:gd name="connsiteX1" fmla="*/ 19357056 w 21980830"/>
              <a:gd name="connsiteY1" fmla="*/ -2 h 17648657"/>
              <a:gd name="connsiteX2" fmla="*/ 19876590 w 21980830"/>
              <a:gd name="connsiteY2" fmla="*/ 5108847 h 17648657"/>
              <a:gd name="connsiteX3" fmla="*/ 21980789 w 21980830"/>
              <a:gd name="connsiteY3" fmla="*/ 17648659 h 17648657"/>
              <a:gd name="connsiteX4" fmla="*/ 2 w 21980830"/>
              <a:gd name="connsiteY4" fmla="*/ 1919113 h 17648657"/>
              <a:gd name="connsiteX0" fmla="*/ 0 w 9479362"/>
              <a:gd name="connsiteY0" fmla="*/ 939033 h 17648657"/>
              <a:gd name="connsiteX1" fmla="*/ 6855588 w 9479362"/>
              <a:gd name="connsiteY1" fmla="*/ -2 h 17648657"/>
              <a:gd name="connsiteX2" fmla="*/ 7375122 w 9479362"/>
              <a:gd name="connsiteY2" fmla="*/ 5108847 h 17648657"/>
              <a:gd name="connsiteX3" fmla="*/ 9479321 w 9479362"/>
              <a:gd name="connsiteY3" fmla="*/ 17648659 h 17648657"/>
              <a:gd name="connsiteX4" fmla="*/ 0 w 9479362"/>
              <a:gd name="connsiteY4" fmla="*/ 939033 h 17648657"/>
              <a:gd name="connsiteX0" fmla="*/ 1 w 9759708"/>
              <a:gd name="connsiteY0" fmla="*/ 817206 h 17648657"/>
              <a:gd name="connsiteX1" fmla="*/ 7135934 w 9759708"/>
              <a:gd name="connsiteY1" fmla="*/ -2 h 17648657"/>
              <a:gd name="connsiteX2" fmla="*/ 7655468 w 9759708"/>
              <a:gd name="connsiteY2" fmla="*/ 5108847 h 17648657"/>
              <a:gd name="connsiteX3" fmla="*/ 9759667 w 9759708"/>
              <a:gd name="connsiteY3" fmla="*/ 17648659 h 17648657"/>
              <a:gd name="connsiteX4" fmla="*/ 1 w 9759708"/>
              <a:gd name="connsiteY4" fmla="*/ 817206 h 17648657"/>
              <a:gd name="connsiteX0" fmla="*/ 1 w 13455019"/>
              <a:gd name="connsiteY0" fmla="*/ 6076130 h 17648657"/>
              <a:gd name="connsiteX1" fmla="*/ 10831245 w 13455019"/>
              <a:gd name="connsiteY1" fmla="*/ -2 h 17648657"/>
              <a:gd name="connsiteX2" fmla="*/ 11350779 w 13455019"/>
              <a:gd name="connsiteY2" fmla="*/ 5108847 h 17648657"/>
              <a:gd name="connsiteX3" fmla="*/ 13454978 w 13455019"/>
              <a:gd name="connsiteY3" fmla="*/ 17648659 h 17648657"/>
              <a:gd name="connsiteX4" fmla="*/ 1 w 13455019"/>
              <a:gd name="connsiteY4" fmla="*/ 6076130 h 17648657"/>
              <a:gd name="connsiteX0" fmla="*/ 1 w 16017545"/>
              <a:gd name="connsiteY0" fmla="*/ 6076130 h 8085612"/>
              <a:gd name="connsiteX1" fmla="*/ 10831245 w 16017545"/>
              <a:gd name="connsiteY1" fmla="*/ -2 h 8085612"/>
              <a:gd name="connsiteX2" fmla="*/ 11350779 w 16017545"/>
              <a:gd name="connsiteY2" fmla="*/ 5108847 h 8085612"/>
              <a:gd name="connsiteX3" fmla="*/ 16017527 w 16017545"/>
              <a:gd name="connsiteY3" fmla="*/ 8085613 h 8085612"/>
              <a:gd name="connsiteX4" fmla="*/ 1 w 16017545"/>
              <a:gd name="connsiteY4" fmla="*/ 6076130 h 8085612"/>
              <a:gd name="connsiteX0" fmla="*/ 1 w 16017595"/>
              <a:gd name="connsiteY0" fmla="*/ 6076130 h 8085612"/>
              <a:gd name="connsiteX1" fmla="*/ 10831245 w 16017595"/>
              <a:gd name="connsiteY1" fmla="*/ -2 h 8085612"/>
              <a:gd name="connsiteX2" fmla="*/ 14611757 w 16017595"/>
              <a:gd name="connsiteY2" fmla="*/ 2197080 h 8085612"/>
              <a:gd name="connsiteX3" fmla="*/ 16017527 w 16017595"/>
              <a:gd name="connsiteY3" fmla="*/ 8085613 h 8085612"/>
              <a:gd name="connsiteX4" fmla="*/ 1 w 16017595"/>
              <a:gd name="connsiteY4" fmla="*/ 6076130 h 8085612"/>
              <a:gd name="connsiteX0" fmla="*/ 1 w 16017595"/>
              <a:gd name="connsiteY0" fmla="*/ 6267149 h 8276631"/>
              <a:gd name="connsiteX1" fmla="*/ 9165009 w 16017595"/>
              <a:gd name="connsiteY1" fmla="*/ -2 h 8276631"/>
              <a:gd name="connsiteX2" fmla="*/ 14611757 w 16017595"/>
              <a:gd name="connsiteY2" fmla="*/ 2388099 h 8276631"/>
              <a:gd name="connsiteX3" fmla="*/ 16017527 w 16017595"/>
              <a:gd name="connsiteY3" fmla="*/ 8276632 h 8276631"/>
              <a:gd name="connsiteX4" fmla="*/ 1 w 16017595"/>
              <a:gd name="connsiteY4" fmla="*/ 6267149 h 8276631"/>
              <a:gd name="connsiteX0" fmla="*/ 1 w 17145861"/>
              <a:gd name="connsiteY0" fmla="*/ 6267149 h 6267150"/>
              <a:gd name="connsiteX1" fmla="*/ 9165009 w 17145861"/>
              <a:gd name="connsiteY1" fmla="*/ -2 h 6267150"/>
              <a:gd name="connsiteX2" fmla="*/ 14611757 w 17145861"/>
              <a:gd name="connsiteY2" fmla="*/ 2388099 h 6267150"/>
              <a:gd name="connsiteX3" fmla="*/ 17145829 w 17145861"/>
              <a:gd name="connsiteY3" fmla="*/ 4712733 h 6267150"/>
              <a:gd name="connsiteX4" fmla="*/ 1 w 17145861"/>
              <a:gd name="connsiteY4" fmla="*/ 6267149 h 6267150"/>
              <a:gd name="connsiteX0" fmla="*/ 1 w 17145853"/>
              <a:gd name="connsiteY0" fmla="*/ 6267149 h 6267150"/>
              <a:gd name="connsiteX1" fmla="*/ 9165009 w 17145853"/>
              <a:gd name="connsiteY1" fmla="*/ -2 h 6267150"/>
              <a:gd name="connsiteX2" fmla="*/ 13592752 w 17145853"/>
              <a:gd name="connsiteY2" fmla="*/ 2817525 h 6267150"/>
              <a:gd name="connsiteX3" fmla="*/ 17145829 w 17145853"/>
              <a:gd name="connsiteY3" fmla="*/ 4712733 h 6267150"/>
              <a:gd name="connsiteX4" fmla="*/ 1 w 17145853"/>
              <a:gd name="connsiteY4" fmla="*/ 6267149 h 6267150"/>
              <a:gd name="connsiteX0" fmla="*/ 1 w 17145853"/>
              <a:gd name="connsiteY0" fmla="*/ 6267149 h 6267150"/>
              <a:gd name="connsiteX1" fmla="*/ 9165009 w 17145853"/>
              <a:gd name="connsiteY1" fmla="*/ -2 h 6267150"/>
              <a:gd name="connsiteX2" fmla="*/ 13710580 w 17145853"/>
              <a:gd name="connsiteY2" fmla="*/ 2545683 h 6267150"/>
              <a:gd name="connsiteX3" fmla="*/ 17145829 w 17145853"/>
              <a:gd name="connsiteY3" fmla="*/ 4712733 h 6267150"/>
              <a:gd name="connsiteX4" fmla="*/ 1 w 17145853"/>
              <a:gd name="connsiteY4" fmla="*/ 6267149 h 6267150"/>
              <a:gd name="connsiteX0" fmla="*/ 1 w 17326657"/>
              <a:gd name="connsiteY0" fmla="*/ 6267149 h 6267150"/>
              <a:gd name="connsiteX1" fmla="*/ 9165009 w 17326657"/>
              <a:gd name="connsiteY1" fmla="*/ -2 h 6267150"/>
              <a:gd name="connsiteX2" fmla="*/ 13710580 w 17326657"/>
              <a:gd name="connsiteY2" fmla="*/ 2545683 h 6267150"/>
              <a:gd name="connsiteX3" fmla="*/ 17326628 w 17326657"/>
              <a:gd name="connsiteY3" fmla="*/ 4872059 h 6267150"/>
              <a:gd name="connsiteX4" fmla="*/ 1 w 17326657"/>
              <a:gd name="connsiteY4" fmla="*/ 6267149 h 6267150"/>
              <a:gd name="connsiteX0" fmla="*/ -4 w 17200698"/>
              <a:gd name="connsiteY0" fmla="*/ 7129485 h 7129485"/>
              <a:gd name="connsiteX1" fmla="*/ 9039050 w 17200698"/>
              <a:gd name="connsiteY1" fmla="*/ -2 h 7129485"/>
              <a:gd name="connsiteX2" fmla="*/ 13584621 w 17200698"/>
              <a:gd name="connsiteY2" fmla="*/ 2545683 h 7129485"/>
              <a:gd name="connsiteX3" fmla="*/ 17200669 w 17200698"/>
              <a:gd name="connsiteY3" fmla="*/ 4872059 h 7129485"/>
              <a:gd name="connsiteX4" fmla="*/ -4 w 17200698"/>
              <a:gd name="connsiteY4" fmla="*/ 7129485 h 7129485"/>
              <a:gd name="connsiteX0" fmla="*/ 170009 w 17370711"/>
              <a:gd name="connsiteY0" fmla="*/ 7129485 h 7328034"/>
              <a:gd name="connsiteX1" fmla="*/ 9209063 w 17370711"/>
              <a:gd name="connsiteY1" fmla="*/ -2 h 7328034"/>
              <a:gd name="connsiteX2" fmla="*/ 13754634 w 17370711"/>
              <a:gd name="connsiteY2" fmla="*/ 2545683 h 7328034"/>
              <a:gd name="connsiteX3" fmla="*/ 17370682 w 17370711"/>
              <a:gd name="connsiteY3" fmla="*/ 4872059 h 7328034"/>
              <a:gd name="connsiteX4" fmla="*/ 0 w 17370711"/>
              <a:gd name="connsiteY4" fmla="*/ 7328036 h 7328034"/>
              <a:gd name="connsiteX5" fmla="*/ 170009 w 17370711"/>
              <a:gd name="connsiteY5" fmla="*/ 7129485 h 73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0711" h="7328034">
                <a:moveTo>
                  <a:pt x="170009" y="7129485"/>
                </a:moveTo>
                <a:lnTo>
                  <a:pt x="9209063" y="-2"/>
                </a:lnTo>
                <a:lnTo>
                  <a:pt x="13754634" y="2545683"/>
                </a:lnTo>
                <a:cubicBezTo>
                  <a:pt x="13743412" y="2546746"/>
                  <a:pt x="17381904" y="4870996"/>
                  <a:pt x="17370682" y="4872059"/>
                </a:cubicBezTo>
                <a:cubicBezTo>
                  <a:pt x="11728890" y="5604464"/>
                  <a:pt x="5641792" y="6595631"/>
                  <a:pt x="0" y="7328036"/>
                </a:cubicBezTo>
                <a:lnTo>
                  <a:pt x="170009" y="7129485"/>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27" name="Right Triangle 6"/>
          <p:cNvSpPr/>
          <p:nvPr/>
        </p:nvSpPr>
        <p:spPr>
          <a:xfrm rot="4411832">
            <a:off x="5656186" y="2141218"/>
            <a:ext cx="657066" cy="698680"/>
          </a:xfrm>
          <a:custGeom>
            <a:avLst/>
            <a:gdLst>
              <a:gd name="connsiteX0" fmla="*/ 0 w 800408"/>
              <a:gd name="connsiteY0" fmla="*/ 469830 h 469830"/>
              <a:gd name="connsiteX1" fmla="*/ 0 w 800408"/>
              <a:gd name="connsiteY1" fmla="*/ 0 h 469830"/>
              <a:gd name="connsiteX2" fmla="*/ 800408 w 800408"/>
              <a:gd name="connsiteY2" fmla="*/ 469830 h 469830"/>
              <a:gd name="connsiteX3" fmla="*/ 0 w 800408"/>
              <a:gd name="connsiteY3" fmla="*/ 469830 h 469830"/>
              <a:gd name="connsiteX0" fmla="*/ 0 w 2587308"/>
              <a:gd name="connsiteY0" fmla="*/ 2745007 h 2745007"/>
              <a:gd name="connsiteX1" fmla="*/ 1786900 w 2587308"/>
              <a:gd name="connsiteY1" fmla="*/ 0 h 2745007"/>
              <a:gd name="connsiteX2" fmla="*/ 2587308 w 2587308"/>
              <a:gd name="connsiteY2" fmla="*/ 469830 h 2745007"/>
              <a:gd name="connsiteX3" fmla="*/ 0 w 2587308"/>
              <a:gd name="connsiteY3" fmla="*/ 2745007 h 2745007"/>
              <a:gd name="connsiteX0" fmla="*/ 0 w 2598533"/>
              <a:gd name="connsiteY0" fmla="*/ 2763107 h 2763107"/>
              <a:gd name="connsiteX1" fmla="*/ 1798125 w 2598533"/>
              <a:gd name="connsiteY1" fmla="*/ 0 h 2763107"/>
              <a:gd name="connsiteX2" fmla="*/ 2598533 w 2598533"/>
              <a:gd name="connsiteY2" fmla="*/ 469830 h 2763107"/>
              <a:gd name="connsiteX3" fmla="*/ 0 w 2598533"/>
              <a:gd name="connsiteY3" fmla="*/ 2763107 h 2763107"/>
            </a:gdLst>
            <a:ahLst/>
            <a:cxnLst>
              <a:cxn ang="0">
                <a:pos x="connsiteX0" y="connsiteY0"/>
              </a:cxn>
              <a:cxn ang="0">
                <a:pos x="connsiteX1" y="connsiteY1"/>
              </a:cxn>
              <a:cxn ang="0">
                <a:pos x="connsiteX2" y="connsiteY2"/>
              </a:cxn>
              <a:cxn ang="0">
                <a:pos x="connsiteX3" y="connsiteY3"/>
              </a:cxn>
            </a:cxnLst>
            <a:rect l="l" t="t" r="r" b="b"/>
            <a:pathLst>
              <a:path w="2598533" h="2763107">
                <a:moveTo>
                  <a:pt x="0" y="2763107"/>
                </a:moveTo>
                <a:lnTo>
                  <a:pt x="1798125" y="0"/>
                </a:lnTo>
                <a:lnTo>
                  <a:pt x="2598533" y="469830"/>
                </a:lnTo>
                <a:lnTo>
                  <a:pt x="0" y="276310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00B0F0"/>
              </a:solidFill>
            </a:endParaRPr>
          </a:p>
        </p:txBody>
      </p:sp>
      <p:sp>
        <p:nvSpPr>
          <p:cNvPr id="28" name="Right Triangle 9"/>
          <p:cNvSpPr/>
          <p:nvPr/>
        </p:nvSpPr>
        <p:spPr>
          <a:xfrm rot="21526355">
            <a:off x="5448832" y="2575587"/>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29" name="Right Triangle 9"/>
          <p:cNvSpPr/>
          <p:nvPr/>
        </p:nvSpPr>
        <p:spPr>
          <a:xfrm rot="16063193">
            <a:off x="5949476" y="1769350"/>
            <a:ext cx="105868" cy="349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0" name="Right Triangle 9"/>
          <p:cNvSpPr/>
          <p:nvPr/>
        </p:nvSpPr>
        <p:spPr>
          <a:xfrm rot="4139802">
            <a:off x="5901934" y="2664384"/>
            <a:ext cx="502630" cy="46925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547560"/>
              <a:gd name="connsiteY0" fmla="*/ 639934 h 2361841"/>
              <a:gd name="connsiteX1" fmla="*/ 1547560 w 1547560"/>
              <a:gd name="connsiteY1" fmla="*/ 0 h 2361841"/>
              <a:gd name="connsiteX2" fmla="*/ 1422180 w 1547560"/>
              <a:gd name="connsiteY2" fmla="*/ 2361841 h 2361841"/>
              <a:gd name="connsiteX3" fmla="*/ 0 w 1547560"/>
              <a:gd name="connsiteY3" fmla="*/ 639934 h 2361841"/>
              <a:gd name="connsiteX0" fmla="*/ 0 w 1914544"/>
              <a:gd name="connsiteY0" fmla="*/ 435383 h 2157290"/>
              <a:gd name="connsiteX1" fmla="*/ 1914544 w 1914544"/>
              <a:gd name="connsiteY1" fmla="*/ 0 h 2157290"/>
              <a:gd name="connsiteX2" fmla="*/ 1422180 w 1914544"/>
              <a:gd name="connsiteY2" fmla="*/ 2157290 h 2157290"/>
              <a:gd name="connsiteX3" fmla="*/ 0 w 1914544"/>
              <a:gd name="connsiteY3" fmla="*/ 435383 h 2157290"/>
              <a:gd name="connsiteX0" fmla="*/ 0 w 1990738"/>
              <a:gd name="connsiteY0" fmla="*/ 349797 h 2157290"/>
              <a:gd name="connsiteX1" fmla="*/ 1990738 w 1990738"/>
              <a:gd name="connsiteY1" fmla="*/ 0 h 2157290"/>
              <a:gd name="connsiteX2" fmla="*/ 1498374 w 1990738"/>
              <a:gd name="connsiteY2" fmla="*/ 2157290 h 2157290"/>
              <a:gd name="connsiteX3" fmla="*/ 0 w 1990738"/>
              <a:gd name="connsiteY3" fmla="*/ 349797 h 2157290"/>
              <a:gd name="connsiteX0" fmla="*/ 0 w 1990738"/>
              <a:gd name="connsiteY0" fmla="*/ 349797 h 1329930"/>
              <a:gd name="connsiteX1" fmla="*/ 1990738 w 1990738"/>
              <a:gd name="connsiteY1" fmla="*/ 0 h 1329930"/>
              <a:gd name="connsiteX2" fmla="*/ 1136128 w 1990738"/>
              <a:gd name="connsiteY2" fmla="*/ 1329930 h 1329930"/>
              <a:gd name="connsiteX3" fmla="*/ 0 w 1990738"/>
              <a:gd name="connsiteY3" fmla="*/ 349797 h 1329930"/>
            </a:gdLst>
            <a:ahLst/>
            <a:cxnLst>
              <a:cxn ang="0">
                <a:pos x="connsiteX0" y="connsiteY0"/>
              </a:cxn>
              <a:cxn ang="0">
                <a:pos x="connsiteX1" y="connsiteY1"/>
              </a:cxn>
              <a:cxn ang="0">
                <a:pos x="connsiteX2" y="connsiteY2"/>
              </a:cxn>
              <a:cxn ang="0">
                <a:pos x="connsiteX3" y="connsiteY3"/>
              </a:cxn>
            </a:cxnLst>
            <a:rect l="l" t="t" r="r" b="b"/>
            <a:pathLst>
              <a:path w="1990738" h="1329930">
                <a:moveTo>
                  <a:pt x="0" y="349797"/>
                </a:moveTo>
                <a:lnTo>
                  <a:pt x="1990738" y="0"/>
                </a:lnTo>
                <a:cubicBezTo>
                  <a:pt x="1979516" y="1063"/>
                  <a:pt x="1147350" y="1328867"/>
                  <a:pt x="1136128" y="1329930"/>
                </a:cubicBezTo>
                <a:lnTo>
                  <a:pt x="0" y="349797"/>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dirty="0"/>
          </a:p>
        </p:txBody>
      </p:sp>
      <p:sp>
        <p:nvSpPr>
          <p:cNvPr id="31" name="Right Triangle 9"/>
          <p:cNvSpPr/>
          <p:nvPr/>
        </p:nvSpPr>
        <p:spPr>
          <a:xfrm rot="16153011">
            <a:off x="6004288" y="2940356"/>
            <a:ext cx="143072" cy="13512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Lst>
            <a:ahLst/>
            <a:cxnLst>
              <a:cxn ang="0">
                <a:pos x="connsiteX0" y="connsiteY0"/>
              </a:cxn>
              <a:cxn ang="0">
                <a:pos x="connsiteX1" y="connsiteY1"/>
              </a:cxn>
              <a:cxn ang="0">
                <a:pos x="connsiteX2" y="connsiteY2"/>
              </a:cxn>
              <a:cxn ang="0">
                <a:pos x="connsiteX3" y="connsiteY3"/>
              </a:cxn>
            </a:cxnLst>
            <a:rect l="l" t="t" r="r" b="b"/>
            <a:pathLst>
              <a:path w="3306595" h="3023739">
                <a:moveTo>
                  <a:pt x="-1" y="1432874"/>
                </a:moveTo>
                <a:lnTo>
                  <a:pt x="1035563" y="0"/>
                </a:lnTo>
                <a:cubicBezTo>
                  <a:pt x="1024341" y="1063"/>
                  <a:pt x="3317775" y="3022677"/>
                  <a:pt x="3306553" y="3023740"/>
                </a:cubicBezTo>
                <a:lnTo>
                  <a:pt x="-1" y="1432874"/>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32" name="Right Triangle 9"/>
          <p:cNvSpPr/>
          <p:nvPr/>
        </p:nvSpPr>
        <p:spPr>
          <a:xfrm rot="5200150">
            <a:off x="5597409" y="2063399"/>
            <a:ext cx="196292" cy="263160"/>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3" name="Right Triangle 9"/>
          <p:cNvSpPr/>
          <p:nvPr/>
        </p:nvSpPr>
        <p:spPr>
          <a:xfrm rot="9238763">
            <a:off x="6184928" y="1902872"/>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4" name="Right Triangle 9"/>
          <p:cNvSpPr/>
          <p:nvPr/>
        </p:nvSpPr>
        <p:spPr>
          <a:xfrm rot="6356003">
            <a:off x="5733393" y="1556125"/>
            <a:ext cx="290088" cy="132932"/>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6920185"/>
              <a:gd name="connsiteY0" fmla="*/ 946243 h 1790959"/>
              <a:gd name="connsiteX1" fmla="*/ 6920184 w 6920185"/>
              <a:gd name="connsiteY1" fmla="*/ 1 h 1790959"/>
              <a:gd name="connsiteX2" fmla="*/ 655705 w 6920185"/>
              <a:gd name="connsiteY2" fmla="*/ 1790959 h 1790959"/>
              <a:gd name="connsiteX3" fmla="*/ 0 w 6920185"/>
              <a:gd name="connsiteY3" fmla="*/ 946243 h 1790959"/>
            </a:gdLst>
            <a:ahLst/>
            <a:cxnLst>
              <a:cxn ang="0">
                <a:pos x="connsiteX0" y="connsiteY0"/>
              </a:cxn>
              <a:cxn ang="0">
                <a:pos x="connsiteX1" y="connsiteY1"/>
              </a:cxn>
              <a:cxn ang="0">
                <a:pos x="connsiteX2" y="connsiteY2"/>
              </a:cxn>
              <a:cxn ang="0">
                <a:pos x="connsiteX3" y="connsiteY3"/>
              </a:cxn>
            </a:cxnLst>
            <a:rect l="l" t="t" r="r" b="b"/>
            <a:pathLst>
              <a:path w="6920185" h="1790959">
                <a:moveTo>
                  <a:pt x="0" y="946243"/>
                </a:moveTo>
                <a:cubicBezTo>
                  <a:pt x="515853" y="732932"/>
                  <a:pt x="6404331" y="213312"/>
                  <a:pt x="6920184" y="1"/>
                </a:cubicBezTo>
                <a:cubicBezTo>
                  <a:pt x="6908962" y="1064"/>
                  <a:pt x="666927" y="1789896"/>
                  <a:pt x="655705" y="1790959"/>
                </a:cubicBezTo>
                <a:lnTo>
                  <a:pt x="0" y="946243"/>
                </a:lnTo>
                <a:close/>
              </a:path>
            </a:pathLst>
          </a:custGeom>
          <a:solidFill>
            <a:srgbClr val="ED3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5" name="Right Triangle 9"/>
          <p:cNvSpPr/>
          <p:nvPr/>
        </p:nvSpPr>
        <p:spPr>
          <a:xfrm rot="14840540">
            <a:off x="5345283" y="2773319"/>
            <a:ext cx="383668" cy="51467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6" name="Right Triangle 9"/>
          <p:cNvSpPr/>
          <p:nvPr/>
        </p:nvSpPr>
        <p:spPr>
          <a:xfrm rot="18113569">
            <a:off x="5009008" y="3036631"/>
            <a:ext cx="361965" cy="198525"/>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A7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7" name="Right Triangle 9"/>
          <p:cNvSpPr/>
          <p:nvPr/>
        </p:nvSpPr>
        <p:spPr>
          <a:xfrm rot="714567">
            <a:off x="5602948" y="1966244"/>
            <a:ext cx="281660" cy="15448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8" name="Right Triangle 9"/>
          <p:cNvSpPr/>
          <p:nvPr/>
        </p:nvSpPr>
        <p:spPr>
          <a:xfrm rot="12817897">
            <a:off x="5536229" y="2715518"/>
            <a:ext cx="281660" cy="154481"/>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39" name="Right Triangle 9"/>
          <p:cNvSpPr/>
          <p:nvPr/>
        </p:nvSpPr>
        <p:spPr>
          <a:xfrm rot="21526355">
            <a:off x="5554027" y="1837498"/>
            <a:ext cx="55625" cy="7457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C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0" name="Right Triangle 9"/>
          <p:cNvSpPr/>
          <p:nvPr/>
        </p:nvSpPr>
        <p:spPr>
          <a:xfrm rot="3360139">
            <a:off x="5186405" y="2404886"/>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1" name="Right Triangle 9"/>
          <p:cNvSpPr/>
          <p:nvPr/>
        </p:nvSpPr>
        <p:spPr>
          <a:xfrm rot="21253752">
            <a:off x="5093282" y="2783265"/>
            <a:ext cx="123481" cy="12798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2" name="Right Triangle 9"/>
          <p:cNvSpPr/>
          <p:nvPr/>
        </p:nvSpPr>
        <p:spPr>
          <a:xfrm rot="21253752">
            <a:off x="6175780" y="1709191"/>
            <a:ext cx="123481" cy="12798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4500964"/>
              <a:gd name="connsiteY0" fmla="*/ 639934 h 2894479"/>
              <a:gd name="connsiteX1" fmla="*/ 797731 w 4500964"/>
              <a:gd name="connsiteY1" fmla="*/ 359438 h 2894479"/>
              <a:gd name="connsiteX2" fmla="*/ 1547560 w 4500964"/>
              <a:gd name="connsiteY2" fmla="*/ 0 h 2894479"/>
              <a:gd name="connsiteX3" fmla="*/ 4500934 w 4500964"/>
              <a:gd name="connsiteY3" fmla="*/ 2894478 h 2894479"/>
              <a:gd name="connsiteX4" fmla="*/ 0 w 4500964"/>
              <a:gd name="connsiteY4" fmla="*/ 639934 h 2894479"/>
              <a:gd name="connsiteX0" fmla="*/ 2153973 w 6654937"/>
              <a:gd name="connsiteY0" fmla="*/ 2742132 h 4996677"/>
              <a:gd name="connsiteX1" fmla="*/ 1 w 6654937"/>
              <a:gd name="connsiteY1" fmla="*/ 2 h 4996677"/>
              <a:gd name="connsiteX2" fmla="*/ 3701533 w 6654937"/>
              <a:gd name="connsiteY2" fmla="*/ 2102198 h 4996677"/>
              <a:gd name="connsiteX3" fmla="*/ 6654907 w 6654937"/>
              <a:gd name="connsiteY3" fmla="*/ 4996676 h 4996677"/>
              <a:gd name="connsiteX4" fmla="*/ 2153973 w 6654937"/>
              <a:gd name="connsiteY4" fmla="*/ 2742132 h 4996677"/>
              <a:gd name="connsiteX0" fmla="*/ 1137569 w 5638533"/>
              <a:gd name="connsiteY0" fmla="*/ 1521111 h 3775656"/>
              <a:gd name="connsiteX1" fmla="*/ 0 w 5638533"/>
              <a:gd name="connsiteY1" fmla="*/ -1 h 3775656"/>
              <a:gd name="connsiteX2" fmla="*/ 2685129 w 5638533"/>
              <a:gd name="connsiteY2" fmla="*/ 881177 h 3775656"/>
              <a:gd name="connsiteX3" fmla="*/ 5638503 w 5638533"/>
              <a:gd name="connsiteY3" fmla="*/ 3775655 h 3775656"/>
              <a:gd name="connsiteX4" fmla="*/ 1137569 w 5638533"/>
              <a:gd name="connsiteY4" fmla="*/ 1521111 h 3775656"/>
              <a:gd name="connsiteX0" fmla="*/ 1137569 w 5638500"/>
              <a:gd name="connsiteY0" fmla="*/ 1521111 h 3775656"/>
              <a:gd name="connsiteX1" fmla="*/ 0 w 5638500"/>
              <a:gd name="connsiteY1" fmla="*/ -1 h 3775656"/>
              <a:gd name="connsiteX2" fmla="*/ 5638503 w 5638500"/>
              <a:gd name="connsiteY2" fmla="*/ 3775655 h 3775656"/>
              <a:gd name="connsiteX3" fmla="*/ 1137569 w 5638500"/>
              <a:gd name="connsiteY3" fmla="*/ 1521111 h 3775656"/>
              <a:gd name="connsiteX0" fmla="*/ -2 w 6897702"/>
              <a:gd name="connsiteY0" fmla="*/ 5115973 h 5115971"/>
              <a:gd name="connsiteX1" fmla="*/ 1259202 w 6897702"/>
              <a:gd name="connsiteY1" fmla="*/ -1 h 5115971"/>
              <a:gd name="connsiteX2" fmla="*/ 6897705 w 6897702"/>
              <a:gd name="connsiteY2" fmla="*/ 3775655 h 5115971"/>
              <a:gd name="connsiteX3" fmla="*/ -2 w 6897702"/>
              <a:gd name="connsiteY3" fmla="*/ 5115973 h 5115971"/>
            </a:gdLst>
            <a:ahLst/>
            <a:cxnLst>
              <a:cxn ang="0">
                <a:pos x="connsiteX0" y="connsiteY0"/>
              </a:cxn>
              <a:cxn ang="0">
                <a:pos x="connsiteX1" y="connsiteY1"/>
              </a:cxn>
              <a:cxn ang="0">
                <a:pos x="connsiteX2" y="connsiteY2"/>
              </a:cxn>
              <a:cxn ang="0">
                <a:pos x="connsiteX3" y="connsiteY3"/>
              </a:cxn>
            </a:cxnLst>
            <a:rect l="l" t="t" r="r" b="b"/>
            <a:pathLst>
              <a:path w="6897702" h="5115971">
                <a:moveTo>
                  <a:pt x="-2" y="5115973"/>
                </a:moveTo>
                <a:lnTo>
                  <a:pt x="1259202" y="-1"/>
                </a:lnTo>
                <a:lnTo>
                  <a:pt x="6897705" y="3775655"/>
                </a:lnTo>
                <a:lnTo>
                  <a:pt x="-2" y="5115973"/>
                </a:lnTo>
                <a:close/>
              </a:path>
            </a:pathLst>
          </a:custGeom>
          <a:solidFill>
            <a:srgbClr val="744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3" name="Right Triangle 9"/>
          <p:cNvSpPr/>
          <p:nvPr/>
        </p:nvSpPr>
        <p:spPr>
          <a:xfrm rot="16063193">
            <a:off x="5321050" y="2782426"/>
            <a:ext cx="105868" cy="3493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4500964"/>
              <a:gd name="connsiteY0" fmla="*/ 639934 h 2894479"/>
              <a:gd name="connsiteX1" fmla="*/ 1547560 w 4500964"/>
              <a:gd name="connsiteY1" fmla="*/ 0 h 2894479"/>
              <a:gd name="connsiteX2" fmla="*/ 4500934 w 4500964"/>
              <a:gd name="connsiteY2" fmla="*/ 2894478 h 2894479"/>
              <a:gd name="connsiteX3" fmla="*/ 0 w 4500964"/>
              <a:gd name="connsiteY3" fmla="*/ 639934 h 2894479"/>
              <a:gd name="connsiteX0" fmla="*/ 0 w 6241002"/>
              <a:gd name="connsiteY0" fmla="*/ 4942577 h 7197122"/>
              <a:gd name="connsiteX1" fmla="*/ 6241005 w 6241002"/>
              <a:gd name="connsiteY1" fmla="*/ 2 h 7197122"/>
              <a:gd name="connsiteX2" fmla="*/ 4500934 w 6241002"/>
              <a:gd name="connsiteY2" fmla="*/ 7197121 h 7197122"/>
              <a:gd name="connsiteX3" fmla="*/ 0 w 6241002"/>
              <a:gd name="connsiteY3" fmla="*/ 4942577 h 7197122"/>
              <a:gd name="connsiteX0" fmla="*/ 0 w 6241002"/>
              <a:gd name="connsiteY0" fmla="*/ 4942577 h 7197122"/>
              <a:gd name="connsiteX1" fmla="*/ 2819951 w 6241002"/>
              <a:gd name="connsiteY1" fmla="*/ 2743592 h 7197122"/>
              <a:gd name="connsiteX2" fmla="*/ 6241005 w 6241002"/>
              <a:gd name="connsiteY2" fmla="*/ 2 h 7197122"/>
              <a:gd name="connsiteX3" fmla="*/ 4500934 w 6241002"/>
              <a:gd name="connsiteY3" fmla="*/ 7197121 h 7197122"/>
              <a:gd name="connsiteX4" fmla="*/ 0 w 6241002"/>
              <a:gd name="connsiteY4" fmla="*/ 4942577 h 7197122"/>
              <a:gd name="connsiteX0" fmla="*/ 0 w 6241002"/>
              <a:gd name="connsiteY0" fmla="*/ 5778721 h 8033266"/>
              <a:gd name="connsiteX1" fmla="*/ 431963 w 6241002"/>
              <a:gd name="connsiteY1" fmla="*/ 1 h 8033266"/>
              <a:gd name="connsiteX2" fmla="*/ 6241005 w 6241002"/>
              <a:gd name="connsiteY2" fmla="*/ 836146 h 8033266"/>
              <a:gd name="connsiteX3" fmla="*/ 4500934 w 6241002"/>
              <a:gd name="connsiteY3" fmla="*/ 8033265 h 8033266"/>
              <a:gd name="connsiteX4" fmla="*/ 0 w 6241002"/>
              <a:gd name="connsiteY4" fmla="*/ 5778721 h 8033266"/>
              <a:gd name="connsiteX0" fmla="*/ 1445726 w 5809037"/>
              <a:gd name="connsiteY0" fmla="*/ 7963719 h 8033266"/>
              <a:gd name="connsiteX1" fmla="*/ -2 w 5809037"/>
              <a:gd name="connsiteY1" fmla="*/ 1 h 8033266"/>
              <a:gd name="connsiteX2" fmla="*/ 5809040 w 5809037"/>
              <a:gd name="connsiteY2" fmla="*/ 836146 h 8033266"/>
              <a:gd name="connsiteX3" fmla="*/ 4068969 w 5809037"/>
              <a:gd name="connsiteY3" fmla="*/ 8033265 h 8033266"/>
              <a:gd name="connsiteX4" fmla="*/ 1445726 w 5809037"/>
              <a:gd name="connsiteY4" fmla="*/ 7963719 h 8033266"/>
              <a:gd name="connsiteX0" fmla="*/ 2105842 w 5809037"/>
              <a:gd name="connsiteY0" fmla="*/ 10752502 h 10752508"/>
              <a:gd name="connsiteX1" fmla="*/ -2 w 5809037"/>
              <a:gd name="connsiteY1" fmla="*/ 1 h 10752508"/>
              <a:gd name="connsiteX2" fmla="*/ 5809040 w 5809037"/>
              <a:gd name="connsiteY2" fmla="*/ 836146 h 10752508"/>
              <a:gd name="connsiteX3" fmla="*/ 4068969 w 5809037"/>
              <a:gd name="connsiteY3" fmla="*/ 8033265 h 10752508"/>
              <a:gd name="connsiteX4" fmla="*/ 2105842 w 5809037"/>
              <a:gd name="connsiteY4" fmla="*/ 10752502 h 1075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9037" h="10752508">
                <a:moveTo>
                  <a:pt x="2105842" y="10752502"/>
                </a:moveTo>
                <a:lnTo>
                  <a:pt x="-2" y="1"/>
                </a:lnTo>
                <a:lnTo>
                  <a:pt x="5809040" y="836146"/>
                </a:lnTo>
                <a:cubicBezTo>
                  <a:pt x="5797818" y="837209"/>
                  <a:pt x="4080191" y="8032202"/>
                  <a:pt x="4068969" y="8033265"/>
                </a:cubicBezTo>
                <a:lnTo>
                  <a:pt x="2105842" y="10752502"/>
                </a:lnTo>
                <a:close/>
              </a:path>
            </a:pathLst>
          </a:custGeom>
          <a:solidFill>
            <a:srgbClr val="188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4" name="Right Triangle 9"/>
          <p:cNvSpPr/>
          <p:nvPr/>
        </p:nvSpPr>
        <p:spPr>
          <a:xfrm rot="21526355">
            <a:off x="5377470" y="2180768"/>
            <a:ext cx="75744" cy="101547"/>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Lst>
            <a:ahLst/>
            <a:cxnLst>
              <a:cxn ang="0">
                <a:pos x="connsiteX0" y="connsiteY0"/>
              </a:cxn>
              <a:cxn ang="0">
                <a:pos x="connsiteX1" y="connsiteY1"/>
              </a:cxn>
              <a:cxn ang="0">
                <a:pos x="connsiteX2" y="connsiteY2"/>
              </a:cxn>
              <a:cxn ang="0">
                <a:pos x="connsiteX3" y="connsiteY3"/>
              </a:cxn>
            </a:cxnLst>
            <a:rect l="l" t="t" r="r" b="b"/>
            <a:pathLst>
              <a:path w="1547560" h="1484650">
                <a:moveTo>
                  <a:pt x="0" y="639934"/>
                </a:moveTo>
                <a:lnTo>
                  <a:pt x="1547560" y="0"/>
                </a:lnTo>
                <a:cubicBezTo>
                  <a:pt x="1536338" y="1063"/>
                  <a:pt x="666927" y="1483587"/>
                  <a:pt x="655705" y="1484650"/>
                </a:cubicBezTo>
                <a:lnTo>
                  <a:pt x="0" y="639934"/>
                </a:ln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sp>
        <p:nvSpPr>
          <p:cNvPr id="45" name="Right Triangle 9"/>
          <p:cNvSpPr/>
          <p:nvPr/>
        </p:nvSpPr>
        <p:spPr>
          <a:xfrm rot="11674906">
            <a:off x="5332780" y="2363335"/>
            <a:ext cx="224889" cy="123344"/>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2770689"/>
              <a:gd name="connsiteY0" fmla="*/ 639934 h 1470262"/>
              <a:gd name="connsiteX1" fmla="*/ 1547560 w 2770689"/>
              <a:gd name="connsiteY1" fmla="*/ 0 h 1470262"/>
              <a:gd name="connsiteX2" fmla="*/ 2770614 w 2770689"/>
              <a:gd name="connsiteY2" fmla="*/ 1470262 h 1470262"/>
              <a:gd name="connsiteX3" fmla="*/ 0 w 2770689"/>
              <a:gd name="connsiteY3" fmla="*/ 639934 h 1470262"/>
              <a:gd name="connsiteX0" fmla="*/ 0 w 2739323"/>
              <a:gd name="connsiteY0" fmla="*/ 639934 h 1469233"/>
              <a:gd name="connsiteX1" fmla="*/ 1547560 w 2739323"/>
              <a:gd name="connsiteY1" fmla="*/ 0 h 1469233"/>
              <a:gd name="connsiteX2" fmla="*/ 2739246 w 2739323"/>
              <a:gd name="connsiteY2" fmla="*/ 1469233 h 1469233"/>
              <a:gd name="connsiteX3" fmla="*/ 0 w 2739323"/>
              <a:gd name="connsiteY3" fmla="*/ 639934 h 1469233"/>
              <a:gd name="connsiteX0" fmla="*/ 0 w 1854568"/>
              <a:gd name="connsiteY0" fmla="*/ 632311 h 1469233"/>
              <a:gd name="connsiteX1" fmla="*/ 662805 w 1854568"/>
              <a:gd name="connsiteY1" fmla="*/ 0 h 1469233"/>
              <a:gd name="connsiteX2" fmla="*/ 1854491 w 1854568"/>
              <a:gd name="connsiteY2" fmla="*/ 1469233 h 1469233"/>
              <a:gd name="connsiteX3" fmla="*/ 0 w 1854568"/>
              <a:gd name="connsiteY3" fmla="*/ 632311 h 1469233"/>
              <a:gd name="connsiteX0" fmla="*/ 0 w 2115288"/>
              <a:gd name="connsiteY0" fmla="*/ 602826 h 1469233"/>
              <a:gd name="connsiteX1" fmla="*/ 923525 w 2115288"/>
              <a:gd name="connsiteY1" fmla="*/ 0 h 1469233"/>
              <a:gd name="connsiteX2" fmla="*/ 2115211 w 2115288"/>
              <a:gd name="connsiteY2" fmla="*/ 1469233 h 1469233"/>
              <a:gd name="connsiteX3" fmla="*/ 0 w 2115288"/>
              <a:gd name="connsiteY3" fmla="*/ 602826 h 1469233"/>
              <a:gd name="connsiteX0" fmla="*/ 0 w 2115270"/>
              <a:gd name="connsiteY0" fmla="*/ 431671 h 1298078"/>
              <a:gd name="connsiteX1" fmla="*/ 556784 w 2115270"/>
              <a:gd name="connsiteY1" fmla="*/ 0 h 1298078"/>
              <a:gd name="connsiteX2" fmla="*/ 2115211 w 2115270"/>
              <a:gd name="connsiteY2" fmla="*/ 1298078 h 1298078"/>
              <a:gd name="connsiteX3" fmla="*/ 0 w 2115270"/>
              <a:gd name="connsiteY3" fmla="*/ 431671 h 1298078"/>
              <a:gd name="connsiteX0" fmla="*/ 0 w 2130439"/>
              <a:gd name="connsiteY0" fmla="*/ 431671 h 1314277"/>
              <a:gd name="connsiteX1" fmla="*/ 556784 w 2130439"/>
              <a:gd name="connsiteY1" fmla="*/ 0 h 1314277"/>
              <a:gd name="connsiteX2" fmla="*/ 2130381 w 2130439"/>
              <a:gd name="connsiteY2" fmla="*/ 1314277 h 1314277"/>
              <a:gd name="connsiteX3" fmla="*/ 0 w 2130439"/>
              <a:gd name="connsiteY3" fmla="*/ 431671 h 1314277"/>
              <a:gd name="connsiteX0" fmla="*/ 0 w 2130437"/>
              <a:gd name="connsiteY0" fmla="*/ 365592 h 1248198"/>
              <a:gd name="connsiteX1" fmla="*/ 497046 w 2130437"/>
              <a:gd name="connsiteY1" fmla="*/ 0 h 1248198"/>
              <a:gd name="connsiteX2" fmla="*/ 2130381 w 2130437"/>
              <a:gd name="connsiteY2" fmla="*/ 1248198 h 1248198"/>
              <a:gd name="connsiteX3" fmla="*/ 0 w 2130437"/>
              <a:gd name="connsiteY3" fmla="*/ 365592 h 1248198"/>
              <a:gd name="connsiteX0" fmla="*/ 0 w 2259597"/>
              <a:gd name="connsiteY0" fmla="*/ 314252 h 1248198"/>
              <a:gd name="connsiteX1" fmla="*/ 626206 w 2259597"/>
              <a:gd name="connsiteY1" fmla="*/ 0 h 1248198"/>
              <a:gd name="connsiteX2" fmla="*/ 2259541 w 2259597"/>
              <a:gd name="connsiteY2" fmla="*/ 1248198 h 1248198"/>
              <a:gd name="connsiteX3" fmla="*/ 0 w 2259597"/>
              <a:gd name="connsiteY3" fmla="*/ 314252 h 1248198"/>
              <a:gd name="connsiteX0" fmla="*/ 0 w 2275796"/>
              <a:gd name="connsiteY0" fmla="*/ 329421 h 1248198"/>
              <a:gd name="connsiteX1" fmla="*/ 642405 w 2275796"/>
              <a:gd name="connsiteY1" fmla="*/ 0 h 1248198"/>
              <a:gd name="connsiteX2" fmla="*/ 2275740 w 2275796"/>
              <a:gd name="connsiteY2" fmla="*/ 1248198 h 1248198"/>
              <a:gd name="connsiteX3" fmla="*/ 0 w 2275796"/>
              <a:gd name="connsiteY3" fmla="*/ 329421 h 1248198"/>
            </a:gdLst>
            <a:ahLst/>
            <a:cxnLst>
              <a:cxn ang="0">
                <a:pos x="connsiteX0" y="connsiteY0"/>
              </a:cxn>
              <a:cxn ang="0">
                <a:pos x="connsiteX1" y="connsiteY1"/>
              </a:cxn>
              <a:cxn ang="0">
                <a:pos x="connsiteX2" y="connsiteY2"/>
              </a:cxn>
              <a:cxn ang="0">
                <a:pos x="connsiteX3" y="connsiteY3"/>
              </a:cxn>
            </a:cxnLst>
            <a:rect l="l" t="t" r="r" b="b"/>
            <a:pathLst>
              <a:path w="2275796" h="1248198">
                <a:moveTo>
                  <a:pt x="0" y="329421"/>
                </a:moveTo>
                <a:lnTo>
                  <a:pt x="642405" y="0"/>
                </a:lnTo>
                <a:cubicBezTo>
                  <a:pt x="631183" y="1063"/>
                  <a:pt x="2286962" y="1247135"/>
                  <a:pt x="2275740" y="1248198"/>
                </a:cubicBezTo>
                <a:lnTo>
                  <a:pt x="0" y="329421"/>
                </a:lnTo>
                <a:close/>
              </a:path>
            </a:pathLst>
          </a:custGeom>
          <a:solidFill>
            <a:srgbClr val="84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p>
        </p:txBody>
      </p:sp>
      <p:sp>
        <p:nvSpPr>
          <p:cNvPr id="46" name="Right Triangle 9"/>
          <p:cNvSpPr/>
          <p:nvPr/>
        </p:nvSpPr>
        <p:spPr>
          <a:xfrm rot="16153011">
            <a:off x="6284569" y="2057560"/>
            <a:ext cx="563779" cy="276596"/>
          </a:xfrm>
          <a:custGeom>
            <a:avLst/>
            <a:gdLst>
              <a:gd name="connsiteX0" fmla="*/ 0 w 2789556"/>
              <a:gd name="connsiteY0" fmla="*/ 2790282 h 2790282"/>
              <a:gd name="connsiteX1" fmla="*/ 0 w 2789556"/>
              <a:gd name="connsiteY1" fmla="*/ 0 h 2790282"/>
              <a:gd name="connsiteX2" fmla="*/ 2789556 w 2789556"/>
              <a:gd name="connsiteY2" fmla="*/ 2790282 h 2790282"/>
              <a:gd name="connsiteX3" fmla="*/ 0 w 2789556"/>
              <a:gd name="connsiteY3" fmla="*/ 2790282 h 2790282"/>
              <a:gd name="connsiteX0" fmla="*/ 195422 w 2984978"/>
              <a:gd name="connsiteY0" fmla="*/ 4310485 h 4310485"/>
              <a:gd name="connsiteX1" fmla="*/ 0 w 2984978"/>
              <a:gd name="connsiteY1" fmla="*/ 0 h 4310485"/>
              <a:gd name="connsiteX2" fmla="*/ 2984978 w 2984978"/>
              <a:gd name="connsiteY2" fmla="*/ 4310485 h 4310485"/>
              <a:gd name="connsiteX3" fmla="*/ 195422 w 2984978"/>
              <a:gd name="connsiteY3" fmla="*/ 4310485 h 4310485"/>
              <a:gd name="connsiteX0" fmla="*/ 195422 w 1972521"/>
              <a:gd name="connsiteY0" fmla="*/ 4310485 h 5533972"/>
              <a:gd name="connsiteX1" fmla="*/ 0 w 1972521"/>
              <a:gd name="connsiteY1" fmla="*/ 0 h 5533972"/>
              <a:gd name="connsiteX2" fmla="*/ 1972521 w 1972521"/>
              <a:gd name="connsiteY2" fmla="*/ 5533972 h 5533972"/>
              <a:gd name="connsiteX3" fmla="*/ 195422 w 1972521"/>
              <a:gd name="connsiteY3" fmla="*/ 4310485 h 5533972"/>
              <a:gd name="connsiteX0" fmla="*/ 0 w 1833461"/>
              <a:gd name="connsiteY0" fmla="*/ 2547402 h 3770889"/>
              <a:gd name="connsiteX1" fmla="*/ 1833461 w 1833461"/>
              <a:gd name="connsiteY1" fmla="*/ 0 h 3770889"/>
              <a:gd name="connsiteX2" fmla="*/ 1777099 w 1833461"/>
              <a:gd name="connsiteY2" fmla="*/ 3770889 h 3770889"/>
              <a:gd name="connsiteX3" fmla="*/ 0 w 1833461"/>
              <a:gd name="connsiteY3" fmla="*/ 2547402 h 3770889"/>
              <a:gd name="connsiteX0" fmla="*/ 0 w 1912538"/>
              <a:gd name="connsiteY0" fmla="*/ 1788383 h 3011870"/>
              <a:gd name="connsiteX1" fmla="*/ 1912538 w 1912538"/>
              <a:gd name="connsiteY1" fmla="*/ 0 h 3011870"/>
              <a:gd name="connsiteX2" fmla="*/ 1777099 w 1912538"/>
              <a:gd name="connsiteY2" fmla="*/ 3011870 h 3011870"/>
              <a:gd name="connsiteX3" fmla="*/ 0 w 1912538"/>
              <a:gd name="connsiteY3" fmla="*/ 1788383 h 3011870"/>
              <a:gd name="connsiteX0" fmla="*/ 0 w 2853253"/>
              <a:gd name="connsiteY0" fmla="*/ 0 h 1223487"/>
              <a:gd name="connsiteX1" fmla="*/ 2853253 w 2853253"/>
              <a:gd name="connsiteY1" fmla="*/ 456957 h 1223487"/>
              <a:gd name="connsiteX2" fmla="*/ 1777099 w 2853253"/>
              <a:gd name="connsiteY2" fmla="*/ 1223487 h 1223487"/>
              <a:gd name="connsiteX3" fmla="*/ 0 w 2853253"/>
              <a:gd name="connsiteY3" fmla="*/ 0 h 1223487"/>
              <a:gd name="connsiteX0" fmla="*/ 81179 w 1076154"/>
              <a:gd name="connsiteY0" fmla="*/ 0 h 2846533"/>
              <a:gd name="connsiteX1" fmla="*/ 1076154 w 1076154"/>
              <a:gd name="connsiteY1" fmla="*/ 2080003 h 2846533"/>
              <a:gd name="connsiteX2" fmla="*/ 0 w 1076154"/>
              <a:gd name="connsiteY2" fmla="*/ 2846533 h 2846533"/>
              <a:gd name="connsiteX3" fmla="*/ 81179 w 1076154"/>
              <a:gd name="connsiteY3" fmla="*/ 0 h 2846533"/>
              <a:gd name="connsiteX0" fmla="*/ 1406101 w 2401076"/>
              <a:gd name="connsiteY0" fmla="*/ 0 h 2080003"/>
              <a:gd name="connsiteX1" fmla="*/ 2401076 w 2401076"/>
              <a:gd name="connsiteY1" fmla="*/ 2080003 h 2080003"/>
              <a:gd name="connsiteX2" fmla="*/ 0 w 2401076"/>
              <a:gd name="connsiteY2" fmla="*/ 1005574 h 2080003"/>
              <a:gd name="connsiteX3" fmla="*/ 1406101 w 2401076"/>
              <a:gd name="connsiteY3" fmla="*/ 0 h 2080003"/>
              <a:gd name="connsiteX0" fmla="*/ 1406101 w 1406101"/>
              <a:gd name="connsiteY0" fmla="*/ 0 h 2844760"/>
              <a:gd name="connsiteX1" fmla="*/ 1329487 w 1406101"/>
              <a:gd name="connsiteY1" fmla="*/ 2844760 h 2844760"/>
              <a:gd name="connsiteX2" fmla="*/ 0 w 1406101"/>
              <a:gd name="connsiteY2" fmla="*/ 1005574 h 2844760"/>
              <a:gd name="connsiteX3" fmla="*/ 1406101 w 1406101"/>
              <a:gd name="connsiteY3" fmla="*/ 0 h 2844760"/>
              <a:gd name="connsiteX0" fmla="*/ 1406101 w 1617751"/>
              <a:gd name="connsiteY0" fmla="*/ 0 h 2956085"/>
              <a:gd name="connsiteX1" fmla="*/ 1617751 w 1617751"/>
              <a:gd name="connsiteY1" fmla="*/ 2956085 h 2956085"/>
              <a:gd name="connsiteX2" fmla="*/ 0 w 1617751"/>
              <a:gd name="connsiteY2" fmla="*/ 1005574 h 2956085"/>
              <a:gd name="connsiteX3" fmla="*/ 1406101 w 1617751"/>
              <a:gd name="connsiteY3" fmla="*/ 0 h 2956085"/>
              <a:gd name="connsiteX0" fmla="*/ 2672354 w 2672354"/>
              <a:gd name="connsiteY0" fmla="*/ 1012334 h 1950511"/>
              <a:gd name="connsiteX1" fmla="*/ 1617751 w 2672354"/>
              <a:gd name="connsiteY1" fmla="*/ 1950511 h 1950511"/>
              <a:gd name="connsiteX2" fmla="*/ 0 w 2672354"/>
              <a:gd name="connsiteY2" fmla="*/ 0 h 1950511"/>
              <a:gd name="connsiteX3" fmla="*/ 2672354 w 2672354"/>
              <a:gd name="connsiteY3" fmla="*/ 1012334 h 1950511"/>
              <a:gd name="connsiteX0" fmla="*/ 1254863 w 1617751"/>
              <a:gd name="connsiteY0" fmla="*/ 0 h 2586559"/>
              <a:gd name="connsiteX1" fmla="*/ 1617751 w 1617751"/>
              <a:gd name="connsiteY1" fmla="*/ 2586559 h 2586559"/>
              <a:gd name="connsiteX2" fmla="*/ 0 w 1617751"/>
              <a:gd name="connsiteY2" fmla="*/ 636048 h 2586559"/>
              <a:gd name="connsiteX3" fmla="*/ 1254863 w 1617751"/>
              <a:gd name="connsiteY3" fmla="*/ 0 h 2586559"/>
              <a:gd name="connsiteX0" fmla="*/ 785555 w 1617751"/>
              <a:gd name="connsiteY0" fmla="*/ 0 h 2534640"/>
              <a:gd name="connsiteX1" fmla="*/ 1617751 w 1617751"/>
              <a:gd name="connsiteY1" fmla="*/ 2534640 h 2534640"/>
              <a:gd name="connsiteX2" fmla="*/ 0 w 1617751"/>
              <a:gd name="connsiteY2" fmla="*/ 584129 h 2534640"/>
              <a:gd name="connsiteX3" fmla="*/ 785555 w 1617751"/>
              <a:gd name="connsiteY3" fmla="*/ 0 h 2534640"/>
              <a:gd name="connsiteX0" fmla="*/ 785555 w 1937061"/>
              <a:gd name="connsiteY0" fmla="*/ 0 h 1543624"/>
              <a:gd name="connsiteX1" fmla="*/ 1937061 w 1937061"/>
              <a:gd name="connsiteY1" fmla="*/ 1543624 h 1543624"/>
              <a:gd name="connsiteX2" fmla="*/ 0 w 1937061"/>
              <a:gd name="connsiteY2" fmla="*/ 584129 h 1543624"/>
              <a:gd name="connsiteX3" fmla="*/ 785555 w 1937061"/>
              <a:gd name="connsiteY3" fmla="*/ 0 h 1543624"/>
              <a:gd name="connsiteX0" fmla="*/ 939429 w 2090935"/>
              <a:gd name="connsiteY0" fmla="*/ 0 h 1543624"/>
              <a:gd name="connsiteX1" fmla="*/ 2090935 w 2090935"/>
              <a:gd name="connsiteY1" fmla="*/ 1543624 h 1543624"/>
              <a:gd name="connsiteX2" fmla="*/ 0 w 2090935"/>
              <a:gd name="connsiteY2" fmla="*/ 696162 h 1543624"/>
              <a:gd name="connsiteX3" fmla="*/ 939429 w 2090935"/>
              <a:gd name="connsiteY3" fmla="*/ 0 h 1543624"/>
              <a:gd name="connsiteX0" fmla="*/ 1400810 w 2552316"/>
              <a:gd name="connsiteY0" fmla="*/ 0 h 1543624"/>
              <a:gd name="connsiteX1" fmla="*/ 2552316 w 2552316"/>
              <a:gd name="connsiteY1" fmla="*/ 1543624 h 1543624"/>
              <a:gd name="connsiteX2" fmla="*/ 0 w 2552316"/>
              <a:gd name="connsiteY2" fmla="*/ 1027386 h 1543624"/>
              <a:gd name="connsiteX3" fmla="*/ 1400810 w 2552316"/>
              <a:gd name="connsiteY3" fmla="*/ 0 h 1543624"/>
              <a:gd name="connsiteX0" fmla="*/ 1400810 w 2552316"/>
              <a:gd name="connsiteY0" fmla="*/ 0 h 1998942"/>
              <a:gd name="connsiteX1" fmla="*/ 2552316 w 2552316"/>
              <a:gd name="connsiteY1" fmla="*/ 1543624 h 1998942"/>
              <a:gd name="connsiteX2" fmla="*/ 797154 w 2552316"/>
              <a:gd name="connsiteY2" fmla="*/ 1998942 h 1998942"/>
              <a:gd name="connsiteX3" fmla="*/ 0 w 2552316"/>
              <a:gd name="connsiteY3" fmla="*/ 1027386 h 1998942"/>
              <a:gd name="connsiteX4" fmla="*/ 1400810 w 2552316"/>
              <a:gd name="connsiteY4" fmla="*/ 0 h 1998942"/>
              <a:gd name="connsiteX0" fmla="*/ 1400810 w 2552316"/>
              <a:gd name="connsiteY0" fmla="*/ 0 h 1996819"/>
              <a:gd name="connsiteX1" fmla="*/ 2552316 w 2552316"/>
              <a:gd name="connsiteY1" fmla="*/ 1543624 h 1996819"/>
              <a:gd name="connsiteX2" fmla="*/ 760612 w 2552316"/>
              <a:gd name="connsiteY2" fmla="*/ 1996819 h 1996819"/>
              <a:gd name="connsiteX3" fmla="*/ 0 w 2552316"/>
              <a:gd name="connsiteY3" fmla="*/ 1027386 h 1996819"/>
              <a:gd name="connsiteX4" fmla="*/ 1400810 w 2552316"/>
              <a:gd name="connsiteY4" fmla="*/ 0 h 1996819"/>
              <a:gd name="connsiteX0" fmla="*/ 1400810 w 2552316"/>
              <a:gd name="connsiteY0" fmla="*/ 0 h 1987392"/>
              <a:gd name="connsiteX1" fmla="*/ 2552316 w 2552316"/>
              <a:gd name="connsiteY1" fmla="*/ 1543624 h 1987392"/>
              <a:gd name="connsiteX2" fmla="*/ 858215 w 2552316"/>
              <a:gd name="connsiteY2" fmla="*/ 1987392 h 1987392"/>
              <a:gd name="connsiteX3" fmla="*/ 0 w 2552316"/>
              <a:gd name="connsiteY3" fmla="*/ 1027386 h 1987392"/>
              <a:gd name="connsiteX4" fmla="*/ 1400810 w 2552316"/>
              <a:gd name="connsiteY4" fmla="*/ 0 h 1987392"/>
              <a:gd name="connsiteX0" fmla="*/ 1343253 w 2552316"/>
              <a:gd name="connsiteY0" fmla="*/ 149030 h 960006"/>
              <a:gd name="connsiteX1" fmla="*/ 2552316 w 2552316"/>
              <a:gd name="connsiteY1" fmla="*/ 516238 h 960006"/>
              <a:gd name="connsiteX2" fmla="*/ 858215 w 2552316"/>
              <a:gd name="connsiteY2" fmla="*/ 960006 h 960006"/>
              <a:gd name="connsiteX3" fmla="*/ 0 w 2552316"/>
              <a:gd name="connsiteY3" fmla="*/ 0 h 960006"/>
              <a:gd name="connsiteX4" fmla="*/ 1343253 w 2552316"/>
              <a:gd name="connsiteY4" fmla="*/ 149030 h 960006"/>
              <a:gd name="connsiteX0" fmla="*/ 0 w 2552316"/>
              <a:gd name="connsiteY0" fmla="*/ 0 h 960006"/>
              <a:gd name="connsiteX1" fmla="*/ 2552316 w 2552316"/>
              <a:gd name="connsiteY1" fmla="*/ 516238 h 960006"/>
              <a:gd name="connsiteX2" fmla="*/ 858215 w 2552316"/>
              <a:gd name="connsiteY2" fmla="*/ 960006 h 960006"/>
              <a:gd name="connsiteX3" fmla="*/ 0 w 2552316"/>
              <a:gd name="connsiteY3" fmla="*/ 0 h 960006"/>
              <a:gd name="connsiteX0" fmla="*/ 0 w 2589090"/>
              <a:gd name="connsiteY0" fmla="*/ 0 h 1106646"/>
              <a:gd name="connsiteX1" fmla="*/ 2589090 w 2589090"/>
              <a:gd name="connsiteY1" fmla="*/ 662878 h 1106646"/>
              <a:gd name="connsiteX2" fmla="*/ 894989 w 2589090"/>
              <a:gd name="connsiteY2" fmla="*/ 1106646 h 1106646"/>
              <a:gd name="connsiteX3" fmla="*/ 0 w 2589090"/>
              <a:gd name="connsiteY3" fmla="*/ 0 h 1106646"/>
              <a:gd name="connsiteX0" fmla="*/ 0 w 1786844"/>
              <a:gd name="connsiteY0" fmla="*/ 378004 h 1484650"/>
              <a:gd name="connsiteX1" fmla="*/ 1786844 w 1786844"/>
              <a:gd name="connsiteY1" fmla="*/ 0 h 1484650"/>
              <a:gd name="connsiteX2" fmla="*/ 894989 w 1786844"/>
              <a:gd name="connsiteY2" fmla="*/ 1484650 h 1484650"/>
              <a:gd name="connsiteX3" fmla="*/ 0 w 1786844"/>
              <a:gd name="connsiteY3" fmla="*/ 378004 h 1484650"/>
              <a:gd name="connsiteX0" fmla="*/ 0 w 1547560"/>
              <a:gd name="connsiteY0" fmla="*/ 639934 h 1484650"/>
              <a:gd name="connsiteX1" fmla="*/ 1547560 w 1547560"/>
              <a:gd name="connsiteY1" fmla="*/ 0 h 1484650"/>
              <a:gd name="connsiteX2" fmla="*/ 655705 w 1547560"/>
              <a:gd name="connsiteY2" fmla="*/ 1484650 h 1484650"/>
              <a:gd name="connsiteX3" fmla="*/ 0 w 1547560"/>
              <a:gd name="connsiteY3" fmla="*/ 639934 h 1484650"/>
              <a:gd name="connsiteX0" fmla="*/ 0 w 1943642"/>
              <a:gd name="connsiteY0" fmla="*/ 639934 h 3456308"/>
              <a:gd name="connsiteX1" fmla="*/ 1547560 w 1943642"/>
              <a:gd name="connsiteY1" fmla="*/ 0 h 3456308"/>
              <a:gd name="connsiteX2" fmla="*/ 1943421 w 1943642"/>
              <a:gd name="connsiteY2" fmla="*/ 3456308 h 3456308"/>
              <a:gd name="connsiteX3" fmla="*/ 0 w 1943642"/>
              <a:gd name="connsiteY3" fmla="*/ 639934 h 3456308"/>
              <a:gd name="connsiteX0" fmla="*/ 0 w 2076248"/>
              <a:gd name="connsiteY0" fmla="*/ 1029907 h 3846281"/>
              <a:gd name="connsiteX1" fmla="*/ 2076248 w 2076248"/>
              <a:gd name="connsiteY1" fmla="*/ 0 h 3846281"/>
              <a:gd name="connsiteX2" fmla="*/ 1943421 w 2076248"/>
              <a:gd name="connsiteY2" fmla="*/ 3846281 h 3846281"/>
              <a:gd name="connsiteX3" fmla="*/ 0 w 2076248"/>
              <a:gd name="connsiteY3" fmla="*/ 1029907 h 3846281"/>
              <a:gd name="connsiteX0" fmla="*/ 0 w 3740213"/>
              <a:gd name="connsiteY0" fmla="*/ 1029907 h 3726794"/>
              <a:gd name="connsiteX1" fmla="*/ 2076248 w 3740213"/>
              <a:gd name="connsiteY1" fmla="*/ 0 h 3726794"/>
              <a:gd name="connsiteX2" fmla="*/ 3740157 w 3740213"/>
              <a:gd name="connsiteY2" fmla="*/ 3726795 h 3726794"/>
              <a:gd name="connsiteX3" fmla="*/ 0 w 3740213"/>
              <a:gd name="connsiteY3" fmla="*/ 1029907 h 3726794"/>
              <a:gd name="connsiteX0" fmla="*/ -1 w 2915950"/>
              <a:gd name="connsiteY0" fmla="*/ 2368921 h 3726796"/>
              <a:gd name="connsiteX1" fmla="*/ 1251985 w 2915950"/>
              <a:gd name="connsiteY1" fmla="*/ 0 h 3726796"/>
              <a:gd name="connsiteX2" fmla="*/ 2915894 w 2915950"/>
              <a:gd name="connsiteY2" fmla="*/ 3726795 h 3726796"/>
              <a:gd name="connsiteX3" fmla="*/ -1 w 2915950"/>
              <a:gd name="connsiteY3" fmla="*/ 2368921 h 3726796"/>
              <a:gd name="connsiteX0" fmla="*/ -1 w 2915940"/>
              <a:gd name="connsiteY0" fmla="*/ 1471352 h 2829225"/>
              <a:gd name="connsiteX1" fmla="*/ 931826 w 2915940"/>
              <a:gd name="connsiteY1" fmla="*/ -1 h 2829225"/>
              <a:gd name="connsiteX2" fmla="*/ 2915894 w 2915940"/>
              <a:gd name="connsiteY2" fmla="*/ 2829226 h 2829225"/>
              <a:gd name="connsiteX3" fmla="*/ -1 w 2915940"/>
              <a:gd name="connsiteY3" fmla="*/ 1471352 h 2829225"/>
              <a:gd name="connsiteX0" fmla="*/ -1 w 3098034"/>
              <a:gd name="connsiteY0" fmla="*/ 1427523 h 2829229"/>
              <a:gd name="connsiteX1" fmla="*/ 1113920 w 3098034"/>
              <a:gd name="connsiteY1" fmla="*/ 1 h 2829229"/>
              <a:gd name="connsiteX2" fmla="*/ 3097988 w 3098034"/>
              <a:gd name="connsiteY2" fmla="*/ 2829228 h 2829229"/>
              <a:gd name="connsiteX3" fmla="*/ -1 w 3098034"/>
              <a:gd name="connsiteY3" fmla="*/ 1427523 h 2829229"/>
              <a:gd name="connsiteX0" fmla="*/ -1 w 3306595"/>
              <a:gd name="connsiteY0" fmla="*/ 1427521 h 3018388"/>
              <a:gd name="connsiteX1" fmla="*/ 1113920 w 3306595"/>
              <a:gd name="connsiteY1" fmla="*/ -1 h 3018388"/>
              <a:gd name="connsiteX2" fmla="*/ 3306553 w 3306595"/>
              <a:gd name="connsiteY2" fmla="*/ 3018387 h 3018388"/>
              <a:gd name="connsiteX3" fmla="*/ -1 w 3306595"/>
              <a:gd name="connsiteY3" fmla="*/ 1427521 h 3018388"/>
              <a:gd name="connsiteX0" fmla="*/ -1 w 3306595"/>
              <a:gd name="connsiteY0" fmla="*/ 1432874 h 3023739"/>
              <a:gd name="connsiteX1" fmla="*/ 1035563 w 3306595"/>
              <a:gd name="connsiteY1" fmla="*/ 0 h 3023739"/>
              <a:gd name="connsiteX2" fmla="*/ 3306553 w 3306595"/>
              <a:gd name="connsiteY2" fmla="*/ 3023740 h 3023739"/>
              <a:gd name="connsiteX3" fmla="*/ -1 w 3306595"/>
              <a:gd name="connsiteY3" fmla="*/ 1432874 h 3023739"/>
              <a:gd name="connsiteX0" fmla="*/ -1 w 4490292"/>
              <a:gd name="connsiteY0" fmla="*/ 1432874 h 2118422"/>
              <a:gd name="connsiteX1" fmla="*/ 1035563 w 4490292"/>
              <a:gd name="connsiteY1" fmla="*/ 0 h 2118422"/>
              <a:gd name="connsiteX2" fmla="*/ 4490266 w 4490292"/>
              <a:gd name="connsiteY2" fmla="*/ 2118422 h 2118422"/>
              <a:gd name="connsiteX3" fmla="*/ -1 w 4490292"/>
              <a:gd name="connsiteY3" fmla="*/ 1432874 h 2118422"/>
              <a:gd name="connsiteX0" fmla="*/ 0 w 4459621"/>
              <a:gd name="connsiteY0" fmla="*/ 2102663 h 2118422"/>
              <a:gd name="connsiteX1" fmla="*/ 1004892 w 4459621"/>
              <a:gd name="connsiteY1" fmla="*/ 0 h 2118422"/>
              <a:gd name="connsiteX2" fmla="*/ 4459595 w 4459621"/>
              <a:gd name="connsiteY2" fmla="*/ 2118422 h 2118422"/>
              <a:gd name="connsiteX3" fmla="*/ 0 w 4459621"/>
              <a:gd name="connsiteY3" fmla="*/ 2102663 h 2118422"/>
            </a:gdLst>
            <a:ahLst/>
            <a:cxnLst>
              <a:cxn ang="0">
                <a:pos x="connsiteX0" y="connsiteY0"/>
              </a:cxn>
              <a:cxn ang="0">
                <a:pos x="connsiteX1" y="connsiteY1"/>
              </a:cxn>
              <a:cxn ang="0">
                <a:pos x="connsiteX2" y="connsiteY2"/>
              </a:cxn>
              <a:cxn ang="0">
                <a:pos x="connsiteX3" y="connsiteY3"/>
              </a:cxn>
            </a:cxnLst>
            <a:rect l="l" t="t" r="r" b="b"/>
            <a:pathLst>
              <a:path w="4459621" h="2118422">
                <a:moveTo>
                  <a:pt x="0" y="2102663"/>
                </a:moveTo>
                <a:lnTo>
                  <a:pt x="1004892" y="0"/>
                </a:lnTo>
                <a:cubicBezTo>
                  <a:pt x="993670" y="1063"/>
                  <a:pt x="4470817" y="2117359"/>
                  <a:pt x="4459595" y="2118422"/>
                </a:cubicBezTo>
                <a:lnTo>
                  <a:pt x="0" y="2102663"/>
                </a:lnTo>
                <a:close/>
              </a:path>
            </a:pathLst>
          </a:cu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s-MY" sz="2400">
              <a:solidFill>
                <a:srgbClr val="FF3399"/>
              </a:solidFill>
            </a:endParaRPr>
          </a:p>
        </p:txBody>
      </p:sp>
      <p:pic>
        <p:nvPicPr>
          <p:cNvPr id="2" name="Resim 1"/>
          <p:cNvPicPr>
            <a:picLocks noChangeAspect="1"/>
          </p:cNvPicPr>
          <p:nvPr/>
        </p:nvPicPr>
        <p:blipFill>
          <a:blip r:embed="rId2">
            <a:clrChange>
              <a:clrFrom>
                <a:srgbClr val="FFFFFF"/>
              </a:clrFrom>
              <a:clrTo>
                <a:srgbClr val="FFFFFF">
                  <a:alpha val="0"/>
                </a:srgbClr>
              </a:clrTo>
            </a:clrChange>
          </a:blip>
          <a:stretch>
            <a:fillRect/>
          </a:stretch>
        </p:blipFill>
        <p:spPr>
          <a:xfrm>
            <a:off x="3471152" y="128837"/>
            <a:ext cx="4814563" cy="1120662"/>
          </a:xfrm>
          <a:prstGeom prst="rect">
            <a:avLst/>
          </a:prstGeom>
        </p:spPr>
      </p:pic>
      <p:pic>
        <p:nvPicPr>
          <p:cNvPr id="3" name="Resim 2"/>
          <p:cNvPicPr>
            <a:picLocks noChangeAspect="1"/>
          </p:cNvPicPr>
          <p:nvPr/>
        </p:nvPicPr>
        <p:blipFill>
          <a:blip r:embed="rId3"/>
          <a:stretch>
            <a:fillRect/>
          </a:stretch>
        </p:blipFill>
        <p:spPr>
          <a:xfrm>
            <a:off x="4901016" y="5657260"/>
            <a:ext cx="2341814" cy="615794"/>
          </a:xfrm>
          <a:prstGeom prst="rect">
            <a:avLst/>
          </a:prstGeom>
        </p:spPr>
      </p:pic>
    </p:spTree>
    <p:extLst>
      <p:ext uri="{BB962C8B-B14F-4D97-AF65-F5344CB8AC3E}">
        <p14:creationId xmlns:p14="http://schemas.microsoft.com/office/powerpoint/2010/main" val="20323906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17" dur="7000" fill="hold"/>
                                        <p:tgtEl>
                                          <p:spTgt spid="6"/>
                                        </p:tgtEl>
                                        <p:attrNameLst>
                                          <p:attrName>ppt_x</p:attrName>
                                          <p:attrName>ppt_y</p:attrName>
                                        </p:attrNameLst>
                                      </p:cBhvr>
                                    </p:animMotion>
                                  </p:childTnLst>
                                </p:cTn>
                              </p:par>
                              <p:par>
                                <p:cTn id="1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19" dur="7000" fill="hold"/>
                                        <p:tgtEl>
                                          <p:spTgt spid="7"/>
                                        </p:tgtEl>
                                        <p:attrNameLst>
                                          <p:attrName>ppt_x</p:attrName>
                                          <p:attrName>ppt_y</p:attrName>
                                        </p:attrNameLst>
                                      </p:cBhvr>
                                    </p:animMotion>
                                  </p:childTnLst>
                                </p:cTn>
                              </p:par>
                              <p:par>
                                <p:cTn id="2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1" dur="7000" fill="hold"/>
                                        <p:tgtEl>
                                          <p:spTgt spid="8"/>
                                        </p:tgtEl>
                                        <p:attrNameLst>
                                          <p:attrName>ppt_x</p:attrName>
                                          <p:attrName>ppt_y</p:attrName>
                                        </p:attrNameLst>
                                      </p:cBhvr>
                                    </p:animMotion>
                                  </p:childTnLst>
                                </p:cTn>
                              </p:par>
                              <p:par>
                                <p:cTn id="22"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23" dur="7000" fill="hold"/>
                                        <p:tgtEl>
                                          <p:spTgt spid="9"/>
                                        </p:tgtEl>
                                        <p:attrNameLst>
                                          <p:attrName>ppt_x</p:attrName>
                                          <p:attrName>ppt_y</p:attrName>
                                        </p:attrNameLst>
                                      </p:cBhvr>
                                    </p:animMotion>
                                  </p:childTnLst>
                                </p:cTn>
                              </p:par>
                              <p:par>
                                <p:cTn id="2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5" dur="7000" fill="hold"/>
                                        <p:tgtEl>
                                          <p:spTgt spid="10"/>
                                        </p:tgtEl>
                                        <p:attrNameLst>
                                          <p:attrName>ppt_x</p:attrName>
                                          <p:attrName>ppt_y</p:attrName>
                                        </p:attrNameLst>
                                      </p:cBhvr>
                                    </p:animMotion>
                                  </p:childTnLst>
                                </p:cTn>
                              </p:par>
                              <p:par>
                                <p:cTn id="26"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27" dur="7000" fill="hold"/>
                                        <p:tgtEl>
                                          <p:spTgt spid="11"/>
                                        </p:tgtEl>
                                        <p:attrNameLst>
                                          <p:attrName>ppt_x</p:attrName>
                                          <p:attrName>ppt_y</p:attrName>
                                        </p:attrNameLst>
                                      </p:cBhvr>
                                    </p:animMotion>
                                  </p:childTnLst>
                                </p:cTn>
                              </p:par>
                              <p:par>
                                <p:cTn id="28" presetID="0" presetClass="path" presetSubtype="0" repeatCount="indefinite" autoRev="1" fill="hold" grpId="0" nodeType="withEffect">
                                  <p:stCondLst>
                                    <p:cond delay="0"/>
                                  </p:stCondLst>
                                  <p:childTnLst>
                                    <p:animMotion origin="layout" path="M 0 0 L 0.00703 -0.00555 L 0.00703 0.01112 L 0 0 Z " pathEditMode="relative" ptsTypes="AAAA">
                                      <p:cBhvr>
                                        <p:cTn id="29" dur="7000" fill="hold"/>
                                        <p:tgtEl>
                                          <p:spTgt spid="12"/>
                                        </p:tgtEl>
                                        <p:attrNameLst>
                                          <p:attrName>ppt_x</p:attrName>
                                          <p:attrName>ppt_y</p:attrName>
                                        </p:attrNameLst>
                                      </p:cBhvr>
                                    </p:animMotion>
                                  </p:childTnLst>
                                </p:cTn>
                              </p:par>
                              <p:par>
                                <p:cTn id="30" presetID="0" presetClass="path" presetSubtype="0" repeatCount="indefinite" autoRev="1" fill="hold" grpId="0" nodeType="withEffect">
                                  <p:stCondLst>
                                    <p:cond delay="1500"/>
                                  </p:stCondLst>
                                  <p:childTnLst>
                                    <p:animMotion origin="layout" path="M 0 0 L 0.00703 -0.00555 L 0.00703 0.01112 L 0 0 Z " pathEditMode="relative" ptsTypes="AAAA">
                                      <p:cBhvr>
                                        <p:cTn id="31" dur="7000" fill="hold"/>
                                        <p:tgtEl>
                                          <p:spTgt spid="13"/>
                                        </p:tgtEl>
                                        <p:attrNameLst>
                                          <p:attrName>ppt_x</p:attrName>
                                          <p:attrName>ppt_y</p:attrName>
                                        </p:attrNameLst>
                                      </p:cBhvr>
                                    </p:animMotion>
                                  </p:childTnLst>
                                </p:cTn>
                              </p:par>
                              <p:par>
                                <p:cTn id="3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33" dur="7000" fill="hold"/>
                                        <p:tgtEl>
                                          <p:spTgt spid="14"/>
                                        </p:tgtEl>
                                        <p:attrNameLst>
                                          <p:attrName>ppt_x</p:attrName>
                                          <p:attrName>ppt_y</p:attrName>
                                        </p:attrNameLst>
                                      </p:cBhvr>
                                    </p:animMotion>
                                  </p:childTnLst>
                                </p:cTn>
                              </p:par>
                              <p:par>
                                <p:cTn id="3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35" dur="7000" fill="hold"/>
                                        <p:tgtEl>
                                          <p:spTgt spid="15"/>
                                        </p:tgtEl>
                                        <p:attrNameLst>
                                          <p:attrName>ppt_x</p:attrName>
                                          <p:attrName>ppt_y</p:attrName>
                                        </p:attrNameLst>
                                      </p:cBhvr>
                                    </p:animMotion>
                                  </p:childTnLst>
                                </p:cTn>
                              </p:par>
                              <p:par>
                                <p:cTn id="36" presetID="0" presetClass="path" presetSubtype="0" repeatCount="indefinite" autoRev="1" fill="hold" grpId="0" nodeType="withEffect">
                                  <p:stCondLst>
                                    <p:cond delay="1250"/>
                                  </p:stCondLst>
                                  <p:childTnLst>
                                    <p:animMotion origin="layout" path="M 0 0 L 0.00703 -0.00555 L 0.00703 0.01112 L 0 0 Z " pathEditMode="relative" ptsTypes="AAAA">
                                      <p:cBhvr>
                                        <p:cTn id="37" dur="7000" fill="hold"/>
                                        <p:tgtEl>
                                          <p:spTgt spid="16"/>
                                        </p:tgtEl>
                                        <p:attrNameLst>
                                          <p:attrName>ppt_x</p:attrName>
                                          <p:attrName>ppt_y</p:attrName>
                                        </p:attrNameLst>
                                      </p:cBhvr>
                                    </p:animMotion>
                                  </p:childTnLst>
                                </p:cTn>
                              </p:par>
                              <p:par>
                                <p:cTn id="38" presetID="0" presetClass="path" presetSubtype="0" repeatCount="indefinite" autoRev="1" fill="hold" grpId="0" nodeType="withEffect">
                                  <p:stCondLst>
                                    <p:cond delay="1250"/>
                                  </p:stCondLst>
                                  <p:childTnLst>
                                    <p:animMotion origin="layout" path="M 0 0 L 0.00703 -0.00555 L 0.00703 0.01112 L 0 0 Z " pathEditMode="relative" ptsTypes="AAAA">
                                      <p:cBhvr>
                                        <p:cTn id="39" dur="7000" fill="hold"/>
                                        <p:tgtEl>
                                          <p:spTgt spid="17"/>
                                        </p:tgtEl>
                                        <p:attrNameLst>
                                          <p:attrName>ppt_x</p:attrName>
                                          <p:attrName>ppt_y</p:attrName>
                                        </p:attrNameLst>
                                      </p:cBhvr>
                                    </p:animMotion>
                                  </p:childTnLst>
                                </p:cTn>
                              </p:par>
                              <p:par>
                                <p:cTn id="40" presetID="0" presetClass="path" presetSubtype="0" repeatCount="indefinite" autoRev="1" fill="hold" grpId="0" nodeType="withEffect">
                                  <p:stCondLst>
                                    <p:cond delay="250"/>
                                  </p:stCondLst>
                                  <p:childTnLst>
                                    <p:animMotion origin="layout" path="M 0 0 L 0.00703 -0.00555 L 0.00703 0.01112 L 0 0 Z " pathEditMode="relative" ptsTypes="AAAA">
                                      <p:cBhvr>
                                        <p:cTn id="41" dur="7000" fill="hold"/>
                                        <p:tgtEl>
                                          <p:spTgt spid="18"/>
                                        </p:tgtEl>
                                        <p:attrNameLst>
                                          <p:attrName>ppt_x</p:attrName>
                                          <p:attrName>ppt_y</p:attrName>
                                        </p:attrNameLst>
                                      </p:cBhvr>
                                    </p:animMotion>
                                  </p:childTnLst>
                                </p:cTn>
                              </p:par>
                              <p:par>
                                <p:cTn id="42" presetID="0" presetClass="path" presetSubtype="0" repeatCount="indefinite" autoRev="1" fill="hold" grpId="0" nodeType="withEffect">
                                  <p:stCondLst>
                                    <p:cond delay="1500"/>
                                  </p:stCondLst>
                                  <p:childTnLst>
                                    <p:animMotion origin="layout" path="M 0 0 L 0.00703 -0.00555 L 0.00703 0.01112 L 0 0 Z " pathEditMode="relative" ptsTypes="AAAA">
                                      <p:cBhvr>
                                        <p:cTn id="43" dur="7000" fill="hold"/>
                                        <p:tgtEl>
                                          <p:spTgt spid="19"/>
                                        </p:tgtEl>
                                        <p:attrNameLst>
                                          <p:attrName>ppt_x</p:attrName>
                                          <p:attrName>ppt_y</p:attrName>
                                        </p:attrNameLst>
                                      </p:cBhvr>
                                    </p:animMotion>
                                  </p:childTnLst>
                                </p:cTn>
                              </p:par>
                              <p:par>
                                <p:cTn id="44" presetID="0" presetClass="path" presetSubtype="0" repeatCount="indefinite" autoRev="1" fill="hold" grpId="0" nodeType="withEffect">
                                  <p:stCondLst>
                                    <p:cond delay="0"/>
                                  </p:stCondLst>
                                  <p:childTnLst>
                                    <p:animMotion origin="layout" path="M 0 0 L 0.00703 -0.00555 L 0.00703 0.01112 L 0 0 Z " pathEditMode="relative" ptsTypes="AAAA">
                                      <p:cBhvr>
                                        <p:cTn id="45" dur="7000" fill="hold"/>
                                        <p:tgtEl>
                                          <p:spTgt spid="20"/>
                                        </p:tgtEl>
                                        <p:attrNameLst>
                                          <p:attrName>ppt_x</p:attrName>
                                          <p:attrName>ppt_y</p:attrName>
                                        </p:attrNameLst>
                                      </p:cBhvr>
                                    </p:animMotion>
                                  </p:childTnLst>
                                </p:cTn>
                              </p:par>
                              <p:par>
                                <p:cTn id="4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47" dur="7000" fill="hold"/>
                                        <p:tgtEl>
                                          <p:spTgt spid="21"/>
                                        </p:tgtEl>
                                        <p:attrNameLst>
                                          <p:attrName>ppt_x</p:attrName>
                                          <p:attrName>ppt_y</p:attrName>
                                        </p:attrNameLst>
                                      </p:cBhvr>
                                    </p:animMotion>
                                  </p:childTnLst>
                                </p:cTn>
                              </p:par>
                              <p:par>
                                <p:cTn id="4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49" dur="7000" fill="hold"/>
                                        <p:tgtEl>
                                          <p:spTgt spid="22"/>
                                        </p:tgtEl>
                                        <p:attrNameLst>
                                          <p:attrName>ppt_x</p:attrName>
                                          <p:attrName>ppt_y</p:attrName>
                                        </p:attrNameLst>
                                      </p:cBhvr>
                                    </p:animMotion>
                                  </p:childTnLst>
                                </p:cTn>
                              </p:par>
                              <p:par>
                                <p:cTn id="50"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51" dur="7000" fill="hold"/>
                                        <p:tgtEl>
                                          <p:spTgt spid="23"/>
                                        </p:tgtEl>
                                        <p:attrNameLst>
                                          <p:attrName>ppt_x</p:attrName>
                                          <p:attrName>ppt_y</p:attrName>
                                        </p:attrNameLst>
                                      </p:cBhvr>
                                    </p:animMotion>
                                  </p:childTnLst>
                                </p:cTn>
                              </p:par>
                              <p:par>
                                <p:cTn id="52"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3" dur="7000" fill="hold"/>
                                        <p:tgtEl>
                                          <p:spTgt spid="24"/>
                                        </p:tgtEl>
                                        <p:attrNameLst>
                                          <p:attrName>ppt_x</p:attrName>
                                          <p:attrName>ppt_y</p:attrName>
                                        </p:attrNameLst>
                                      </p:cBhvr>
                                    </p:animMotion>
                                  </p:childTnLst>
                                </p:cTn>
                              </p:par>
                              <p:par>
                                <p:cTn id="54"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5" dur="7000" fill="hold"/>
                                        <p:tgtEl>
                                          <p:spTgt spid="25"/>
                                        </p:tgtEl>
                                        <p:attrNameLst>
                                          <p:attrName>ppt_x</p:attrName>
                                          <p:attrName>ppt_y</p:attrName>
                                        </p:attrNameLst>
                                      </p:cBhvr>
                                    </p:animMotion>
                                  </p:childTnLst>
                                </p:cTn>
                              </p:par>
                              <p:par>
                                <p:cTn id="56"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57" dur="7000" fill="hold"/>
                                        <p:tgtEl>
                                          <p:spTgt spid="26"/>
                                        </p:tgtEl>
                                        <p:attrNameLst>
                                          <p:attrName>ppt_x</p:attrName>
                                          <p:attrName>ppt_y</p:attrName>
                                        </p:attrNameLst>
                                      </p:cBhvr>
                                    </p:animMotion>
                                  </p:childTnLst>
                                </p:cTn>
                              </p:par>
                              <p:par>
                                <p:cTn id="5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59" dur="7000" fill="hold"/>
                                        <p:tgtEl>
                                          <p:spTgt spid="27"/>
                                        </p:tgtEl>
                                        <p:attrNameLst>
                                          <p:attrName>ppt_x</p:attrName>
                                          <p:attrName>ppt_y</p:attrName>
                                        </p:attrNameLst>
                                      </p:cBhvr>
                                    </p:animMotion>
                                  </p:childTnLst>
                                </p:cTn>
                              </p:par>
                              <p:par>
                                <p:cTn id="6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61" dur="7000" fill="hold"/>
                                        <p:tgtEl>
                                          <p:spTgt spid="28"/>
                                        </p:tgtEl>
                                        <p:attrNameLst>
                                          <p:attrName>ppt_x</p:attrName>
                                          <p:attrName>ppt_y</p:attrName>
                                        </p:attrNameLst>
                                      </p:cBhvr>
                                    </p:animMotion>
                                  </p:childTnLst>
                                </p:cTn>
                              </p:par>
                              <p:par>
                                <p:cTn id="6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63" dur="7000" fill="hold"/>
                                        <p:tgtEl>
                                          <p:spTgt spid="29"/>
                                        </p:tgtEl>
                                        <p:attrNameLst>
                                          <p:attrName>ppt_x</p:attrName>
                                          <p:attrName>ppt_y</p:attrName>
                                        </p:attrNameLst>
                                      </p:cBhvr>
                                    </p:animMotion>
                                  </p:childTnLst>
                                </p:cTn>
                              </p:par>
                              <p:par>
                                <p:cTn id="64"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5" dur="7000" fill="hold"/>
                                        <p:tgtEl>
                                          <p:spTgt spid="30"/>
                                        </p:tgtEl>
                                        <p:attrNameLst>
                                          <p:attrName>ppt_x</p:attrName>
                                          <p:attrName>ppt_y</p:attrName>
                                        </p:attrNameLst>
                                      </p:cBhvr>
                                    </p:animMotion>
                                  </p:childTnLst>
                                </p:cTn>
                              </p:par>
                              <p:par>
                                <p:cTn id="66"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7" dur="7000" fill="hold"/>
                                        <p:tgtEl>
                                          <p:spTgt spid="31"/>
                                        </p:tgtEl>
                                        <p:attrNameLst>
                                          <p:attrName>ppt_x</p:attrName>
                                          <p:attrName>ppt_y</p:attrName>
                                        </p:attrNameLst>
                                      </p:cBhvr>
                                    </p:animMotion>
                                  </p:childTnLst>
                                </p:cTn>
                              </p:par>
                              <p:par>
                                <p:cTn id="68" presetID="0" presetClass="path" presetSubtype="0" repeatCount="indefinite" autoRev="1" fill="hold" grpId="0" nodeType="withEffect">
                                  <p:stCondLst>
                                    <p:cond delay="0"/>
                                  </p:stCondLst>
                                  <p:childTnLst>
                                    <p:animMotion origin="layout" path="M 0 0 L 0.00703 -0.00555 L 0.00703 0.01112 L 0 0 Z " pathEditMode="relative" ptsTypes="AAAA">
                                      <p:cBhvr>
                                        <p:cTn id="69" dur="7000" fill="hold"/>
                                        <p:tgtEl>
                                          <p:spTgt spid="32"/>
                                        </p:tgtEl>
                                        <p:attrNameLst>
                                          <p:attrName>ppt_x</p:attrName>
                                          <p:attrName>ppt_y</p:attrName>
                                        </p:attrNameLst>
                                      </p:cBhvr>
                                    </p:animMotion>
                                  </p:childTnLst>
                                </p:cTn>
                              </p:par>
                              <p:par>
                                <p:cTn id="70"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1" dur="7000" fill="hold"/>
                                        <p:tgtEl>
                                          <p:spTgt spid="33"/>
                                        </p:tgtEl>
                                        <p:attrNameLst>
                                          <p:attrName>ppt_x</p:attrName>
                                          <p:attrName>ppt_y</p:attrName>
                                        </p:attrNameLst>
                                      </p:cBhvr>
                                    </p:animMotion>
                                  </p:childTnLst>
                                </p:cTn>
                              </p:par>
                              <p:par>
                                <p:cTn id="7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3" dur="7000" fill="hold"/>
                                        <p:tgtEl>
                                          <p:spTgt spid="34"/>
                                        </p:tgtEl>
                                        <p:attrNameLst>
                                          <p:attrName>ppt_x</p:attrName>
                                          <p:attrName>ppt_y</p:attrName>
                                        </p:attrNameLst>
                                      </p:cBhvr>
                                    </p:animMotion>
                                  </p:childTnLst>
                                </p:cTn>
                              </p:par>
                              <p:par>
                                <p:cTn id="7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75" dur="7000" fill="hold"/>
                                        <p:tgtEl>
                                          <p:spTgt spid="35"/>
                                        </p:tgtEl>
                                        <p:attrNameLst>
                                          <p:attrName>ppt_x</p:attrName>
                                          <p:attrName>ppt_y</p:attrName>
                                        </p:attrNameLst>
                                      </p:cBhvr>
                                    </p:animMotion>
                                  </p:childTnLst>
                                </p:cTn>
                              </p:par>
                              <p:par>
                                <p:cTn id="7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77" dur="7000" fill="hold"/>
                                        <p:tgtEl>
                                          <p:spTgt spid="36"/>
                                        </p:tgtEl>
                                        <p:attrNameLst>
                                          <p:attrName>ppt_x</p:attrName>
                                          <p:attrName>ppt_y</p:attrName>
                                        </p:attrNameLst>
                                      </p:cBhvr>
                                    </p:animMotion>
                                  </p:childTnLst>
                                </p:cTn>
                              </p:par>
                              <p:par>
                                <p:cTn id="78"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79" dur="7000" fill="hold"/>
                                        <p:tgtEl>
                                          <p:spTgt spid="37"/>
                                        </p:tgtEl>
                                        <p:attrNameLst>
                                          <p:attrName>ppt_x</p:attrName>
                                          <p:attrName>ppt_y</p:attrName>
                                        </p:attrNameLst>
                                      </p:cBhvr>
                                    </p:animMotion>
                                  </p:childTnLst>
                                </p:cTn>
                              </p:par>
                              <p:par>
                                <p:cTn id="80"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81" dur="7000" fill="hold"/>
                                        <p:tgtEl>
                                          <p:spTgt spid="38"/>
                                        </p:tgtEl>
                                        <p:attrNameLst>
                                          <p:attrName>ppt_x</p:attrName>
                                          <p:attrName>ppt_y</p:attrName>
                                        </p:attrNameLst>
                                      </p:cBhvr>
                                    </p:animMotion>
                                  </p:childTnLst>
                                </p:cTn>
                              </p:par>
                              <p:par>
                                <p:cTn id="82"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3" dur="7000" fill="hold"/>
                                        <p:tgtEl>
                                          <p:spTgt spid="39"/>
                                        </p:tgtEl>
                                        <p:attrNameLst>
                                          <p:attrName>ppt_x</p:attrName>
                                          <p:attrName>ppt_y</p:attrName>
                                        </p:attrNameLst>
                                      </p:cBhvr>
                                    </p:animMotion>
                                  </p:childTnLst>
                                </p:cTn>
                              </p:par>
                              <p:par>
                                <p:cTn id="84"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5" dur="7000" fill="hold"/>
                                        <p:tgtEl>
                                          <p:spTgt spid="40"/>
                                        </p:tgtEl>
                                        <p:attrNameLst>
                                          <p:attrName>ppt_x</p:attrName>
                                          <p:attrName>ppt_y</p:attrName>
                                        </p:attrNameLst>
                                      </p:cBhvr>
                                    </p:animMotion>
                                  </p:childTnLst>
                                </p:cTn>
                              </p:par>
                              <p:par>
                                <p:cTn id="86"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7" dur="7000" fill="hold"/>
                                        <p:tgtEl>
                                          <p:spTgt spid="41"/>
                                        </p:tgtEl>
                                        <p:attrNameLst>
                                          <p:attrName>ppt_x</p:attrName>
                                          <p:attrName>ppt_y</p:attrName>
                                        </p:attrNameLst>
                                      </p:cBhvr>
                                    </p:animMotion>
                                  </p:childTnLst>
                                </p:cTn>
                              </p:par>
                              <p:par>
                                <p:cTn id="88"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89" dur="7000" fill="hold"/>
                                        <p:tgtEl>
                                          <p:spTgt spid="42"/>
                                        </p:tgtEl>
                                        <p:attrNameLst>
                                          <p:attrName>ppt_x</p:attrName>
                                          <p:attrName>ppt_y</p:attrName>
                                        </p:attrNameLst>
                                      </p:cBhvr>
                                    </p:animMotion>
                                  </p:childTnLst>
                                </p:cTn>
                              </p:par>
                              <p:par>
                                <p:cTn id="90" presetID="0" presetClass="path" presetSubtype="0" repeatCount="indefinite" autoRev="1" fill="hold" grpId="0" nodeType="withEffect">
                                  <p:stCondLst>
                                    <p:cond delay="750"/>
                                  </p:stCondLst>
                                  <p:childTnLst>
                                    <p:animMotion origin="layout" path="M 0 0 L 0.00703 -0.00555 L 0.00703 0.01112 L 0 0 Z " pathEditMode="relative" ptsTypes="AAAA">
                                      <p:cBhvr>
                                        <p:cTn id="91" dur="7000" fill="hold"/>
                                        <p:tgtEl>
                                          <p:spTgt spid="43"/>
                                        </p:tgtEl>
                                        <p:attrNameLst>
                                          <p:attrName>ppt_x</p:attrName>
                                          <p:attrName>ppt_y</p:attrName>
                                        </p:attrNameLst>
                                      </p:cBhvr>
                                    </p:animMotion>
                                  </p:childTnLst>
                                </p:cTn>
                              </p:par>
                              <p:par>
                                <p:cTn id="92"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93" dur="7000" fill="hold"/>
                                        <p:tgtEl>
                                          <p:spTgt spid="44"/>
                                        </p:tgtEl>
                                        <p:attrNameLst>
                                          <p:attrName>ppt_x</p:attrName>
                                          <p:attrName>ppt_y</p:attrName>
                                        </p:attrNameLst>
                                      </p:cBhvr>
                                    </p:animMotion>
                                  </p:childTnLst>
                                </p:cTn>
                              </p:par>
                              <p:par>
                                <p:cTn id="94" presetID="0" presetClass="path" presetSubtype="0" repeatCount="indefinite" autoRev="1" fill="hold" grpId="0" nodeType="withEffect">
                                  <p:stCondLst>
                                    <p:cond delay="500"/>
                                  </p:stCondLst>
                                  <p:childTnLst>
                                    <p:animMotion origin="layout" path="M 0 0 L 0.00703 -0.00555 L 0.00703 0.01112 L 0 0 Z " pathEditMode="relative" ptsTypes="AAAA">
                                      <p:cBhvr>
                                        <p:cTn id="95" dur="7000" fill="hold"/>
                                        <p:tgtEl>
                                          <p:spTgt spid="45"/>
                                        </p:tgtEl>
                                        <p:attrNameLst>
                                          <p:attrName>ppt_x</p:attrName>
                                          <p:attrName>ppt_y</p:attrName>
                                        </p:attrNameLst>
                                      </p:cBhvr>
                                    </p:animMotion>
                                  </p:childTnLst>
                                </p:cTn>
                              </p:par>
                              <p:par>
                                <p:cTn id="96" presetID="0" presetClass="path" presetSubtype="0" repeatCount="indefinite" autoRev="1" fill="hold" grpId="0" nodeType="withEffect">
                                  <p:stCondLst>
                                    <p:cond delay="0"/>
                                  </p:stCondLst>
                                  <p:endCondLst>
                                    <p:cond evt="onNext" delay="0">
                                      <p:tgtEl>
                                        <p:sldTgt/>
                                      </p:tgtEl>
                                    </p:cond>
                                  </p:endCondLst>
                                  <p:childTnLst>
                                    <p:animMotion origin="layout" path="M 0 0 L 0.00703 -0.00555 L 0.00703 0.01112 L 0 0 Z " pathEditMode="relative" ptsTypes="AAAA">
                                      <p:cBhvr>
                                        <p:cTn id="97" dur="7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6260755" cy="5430472"/>
          </a:xfrm>
        </p:spPr>
        <p:txBody>
          <a:bodyPr/>
          <a:lstStyle/>
          <a:p>
            <a:pPr marL="342900" lvl="0" indent="-342900" algn="just">
              <a:buFont typeface="Wingdings" panose="05000000000000000000" pitchFamily="2" charset="2"/>
              <a:buChar char="v"/>
            </a:pPr>
            <a:r>
              <a:rPr lang="tr-TR" sz="2400" spc="0" dirty="0">
                <a:solidFill>
                  <a:prstClr val="black"/>
                </a:solidFill>
                <a:latin typeface="+mn-lt"/>
              </a:rPr>
              <a:t>Meslek hastalıkları, nedeni işyerinde olan, işyerinde alınacak önlemlerle </a:t>
            </a:r>
            <a:r>
              <a:rPr lang="tr-TR" sz="2400" spc="0" dirty="0">
                <a:solidFill>
                  <a:srgbClr val="FF0000"/>
                </a:solidFill>
                <a:latin typeface="+mn-lt"/>
              </a:rPr>
              <a:t>tamamen denetlenebilen ve </a:t>
            </a:r>
            <a:r>
              <a:rPr lang="tr-TR" sz="2400" spc="0" dirty="0" err="1" smtClean="0">
                <a:solidFill>
                  <a:srgbClr val="FF0000"/>
                </a:solidFill>
                <a:latin typeface="+mn-lt"/>
              </a:rPr>
              <a:t>korunulabilen</a:t>
            </a:r>
            <a:r>
              <a:rPr lang="tr-TR" sz="2400" spc="0" dirty="0" smtClean="0">
                <a:solidFill>
                  <a:prstClr val="black"/>
                </a:solidFill>
                <a:latin typeface="+mn-lt"/>
              </a:rPr>
              <a:t> hastalıklardır</a:t>
            </a:r>
            <a:r>
              <a:rPr lang="tr-TR" sz="2400" spc="0" dirty="0">
                <a:solidFill>
                  <a:prstClr val="black"/>
                </a:solidFill>
                <a:latin typeface="+mn-lt"/>
              </a:rPr>
              <a:t>, yapılan meslekten kaynaklanmış olduğu tanısı kolay olmamakla beraber </a:t>
            </a:r>
            <a:r>
              <a:rPr lang="tr-TR" sz="2400" spc="0" dirty="0">
                <a:solidFill>
                  <a:srgbClr val="FF0000"/>
                </a:solidFill>
                <a:latin typeface="+mn-lt"/>
              </a:rPr>
              <a:t>spesifik tanı yöntemleri ve tarama</a:t>
            </a:r>
            <a:r>
              <a:rPr lang="tr-TR" sz="2400" spc="0" dirty="0">
                <a:solidFill>
                  <a:prstClr val="black"/>
                </a:solidFill>
                <a:latin typeface="+mn-lt"/>
              </a:rPr>
              <a:t> ile spesifik etkene </a:t>
            </a:r>
            <a:r>
              <a:rPr lang="tr-TR" sz="2400" spc="0" dirty="0" err="1">
                <a:solidFill>
                  <a:prstClr val="black"/>
                </a:solidFill>
                <a:latin typeface="+mn-lt"/>
              </a:rPr>
              <a:t>maruziyet</a:t>
            </a:r>
            <a:r>
              <a:rPr lang="tr-TR" sz="2400" spc="0" dirty="0">
                <a:solidFill>
                  <a:prstClr val="black"/>
                </a:solidFill>
                <a:latin typeface="+mn-lt"/>
              </a:rPr>
              <a:t> ortaya konabilir, tedavisi genel olarak zordur. </a:t>
            </a:r>
            <a:endParaRPr lang="tr-TR" sz="2400" spc="0" dirty="0" smtClean="0">
              <a:solidFill>
                <a:prstClr val="black"/>
              </a:solidFill>
              <a:latin typeface="+mn-lt"/>
            </a:endParaRPr>
          </a:p>
          <a:p>
            <a:pPr marL="342900" lvl="0" indent="-342900" algn="just">
              <a:buFont typeface="Wingdings" panose="05000000000000000000" pitchFamily="2" charset="2"/>
              <a:buChar char="v"/>
            </a:pPr>
            <a:r>
              <a:rPr lang="tr-TR" sz="2400" spc="0" dirty="0" smtClean="0">
                <a:solidFill>
                  <a:srgbClr val="FF0000"/>
                </a:solidFill>
                <a:latin typeface="+mn-lt"/>
              </a:rPr>
              <a:t>Meslek hastanelerinde tanısı konabilir</a:t>
            </a:r>
            <a:r>
              <a:rPr lang="tr-TR" sz="2400" spc="0" dirty="0">
                <a:solidFill>
                  <a:srgbClr val="FF0000"/>
                </a:solidFill>
                <a:latin typeface="+mn-lt"/>
              </a:rPr>
              <a:t>. </a:t>
            </a:r>
            <a:r>
              <a:rPr lang="tr-TR" sz="2400" spc="0" dirty="0">
                <a:solidFill>
                  <a:prstClr val="black"/>
                </a:solidFill>
                <a:latin typeface="+mn-lt"/>
              </a:rPr>
              <a:t>Tanı konduğunda </a:t>
            </a:r>
            <a:r>
              <a:rPr lang="tr-TR" sz="2400" spc="0" dirty="0">
                <a:solidFill>
                  <a:srgbClr val="FF0000"/>
                </a:solidFill>
                <a:latin typeface="+mn-lt"/>
              </a:rPr>
              <a:t>bildirimi zorunludur.</a:t>
            </a:r>
            <a:r>
              <a:rPr lang="tr-TR" sz="2400" spc="0" dirty="0">
                <a:solidFill>
                  <a:prstClr val="black"/>
                </a:solidFill>
                <a:latin typeface="+mn-lt"/>
              </a:rPr>
              <a:t> Ayrıntılı iş öyküsü önemlidir. </a:t>
            </a:r>
            <a:endParaRPr lang="tr-TR" sz="2400" spc="0" dirty="0" smtClean="0">
              <a:solidFill>
                <a:prstClr val="black"/>
              </a:solidFill>
              <a:latin typeface="+mn-lt"/>
            </a:endParaRPr>
          </a:p>
          <a:p>
            <a:pPr marL="342900" lvl="0" indent="-342900" algn="just">
              <a:buFont typeface="Wingdings" panose="05000000000000000000" pitchFamily="2" charset="2"/>
              <a:buChar char="v"/>
            </a:pPr>
            <a:r>
              <a:rPr lang="tr-TR" sz="2400" spc="0" dirty="0">
                <a:solidFill>
                  <a:srgbClr val="FF0000"/>
                </a:solidFill>
                <a:latin typeface="+mn-lt"/>
              </a:rPr>
              <a:t>Kaynakta kontrol,</a:t>
            </a:r>
            <a:r>
              <a:rPr lang="tr-TR" sz="2400" spc="0" dirty="0">
                <a:solidFill>
                  <a:prstClr val="black"/>
                </a:solidFill>
                <a:latin typeface="+mn-lt"/>
              </a:rPr>
              <a:t> en önemli tedbirdir, kişisel koruyucu malzeme kullanımı ise her türlü önlem alındıktan sonra başvurduğumuz son çaredir.</a:t>
            </a: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Meslek Hastalıklarından Korunma </a:t>
            </a:r>
            <a:r>
              <a:rPr lang="tr-TR" sz="4800" dirty="0" smtClean="0">
                <a:solidFill>
                  <a:schemeClr val="accent3">
                    <a:lumMod val="50000"/>
                  </a:schemeClr>
                </a:solidFill>
              </a:rPr>
              <a:t>Yolları</a:t>
            </a:r>
            <a:endParaRPr lang="tr-TR" sz="4800" dirty="0">
              <a:solidFill>
                <a:schemeClr val="accent3">
                  <a:lumMod val="50000"/>
                </a:schemeClr>
              </a:solidFill>
            </a:endParaRPr>
          </a:p>
        </p:txBody>
      </p:sp>
    </p:spTree>
    <p:extLst>
      <p:ext uri="{BB962C8B-B14F-4D97-AF65-F5344CB8AC3E}">
        <p14:creationId xmlns:p14="http://schemas.microsoft.com/office/powerpoint/2010/main" val="3833946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645414" cy="3397823"/>
          </a:xfrm>
        </p:spPr>
        <p:txBody>
          <a:bodyPr/>
          <a:lstStyle/>
          <a:p>
            <a:pPr marL="342900" lvl="0" indent="-342900" algn="just">
              <a:buFont typeface="Wingdings" panose="05000000000000000000" pitchFamily="2" charset="2"/>
              <a:buChar char="v"/>
            </a:pPr>
            <a:r>
              <a:rPr lang="tr-TR" sz="2400" spc="0" dirty="0">
                <a:solidFill>
                  <a:prstClr val="black"/>
                </a:solidFill>
                <a:latin typeface="+mn-lt"/>
              </a:rPr>
              <a:t>Zararlı etken en çok </a:t>
            </a:r>
            <a:r>
              <a:rPr lang="tr-TR" sz="2400" spc="0" dirty="0">
                <a:solidFill>
                  <a:srgbClr val="FF0000"/>
                </a:solidFill>
                <a:latin typeface="+mn-lt"/>
              </a:rPr>
              <a:t>solunum yoluyla</a:t>
            </a:r>
            <a:r>
              <a:rPr lang="tr-TR" sz="2400" spc="0" dirty="0">
                <a:solidFill>
                  <a:prstClr val="black"/>
                </a:solidFill>
                <a:latin typeface="+mn-lt"/>
              </a:rPr>
              <a:t> vücuda girer.</a:t>
            </a:r>
          </a:p>
          <a:p>
            <a:pPr marL="342900" lvl="0" indent="-342900" algn="just">
              <a:buFont typeface="Wingdings" panose="05000000000000000000" pitchFamily="2" charset="2"/>
              <a:buChar char="v"/>
            </a:pPr>
            <a:r>
              <a:rPr lang="tr-TR" sz="2400" spc="0" dirty="0">
                <a:solidFill>
                  <a:prstClr val="black"/>
                </a:solidFill>
                <a:latin typeface="+mn-lt"/>
              </a:rPr>
              <a:t>Tedavide ilk yapılacak işlem, o işten uzaklaştırmaktır.</a:t>
            </a:r>
          </a:p>
          <a:p>
            <a:pPr marL="342900" lvl="0" indent="-342900" algn="just">
              <a:buFont typeface="Wingdings" panose="05000000000000000000" pitchFamily="2" charset="2"/>
              <a:buChar char="v"/>
            </a:pPr>
            <a:r>
              <a:rPr lang="tr-TR" sz="2400" spc="0" dirty="0">
                <a:solidFill>
                  <a:srgbClr val="FF0000"/>
                </a:solidFill>
                <a:latin typeface="+mn-lt"/>
              </a:rPr>
              <a:t>Risk değerlendirme ve kontrolü,</a:t>
            </a:r>
            <a:r>
              <a:rPr lang="tr-TR" sz="2400" spc="0" dirty="0">
                <a:solidFill>
                  <a:prstClr val="black"/>
                </a:solidFill>
                <a:latin typeface="+mn-lt"/>
              </a:rPr>
              <a:t> en önemli yaklaşımdır.</a:t>
            </a:r>
          </a:p>
          <a:p>
            <a:pPr marL="342900" lvl="0" indent="-342900" algn="just">
              <a:buFont typeface="Wingdings" panose="05000000000000000000" pitchFamily="2" charset="2"/>
              <a:buChar char="v"/>
            </a:pPr>
            <a:r>
              <a:rPr lang="tr-TR" sz="2400" spc="0" dirty="0">
                <a:solidFill>
                  <a:prstClr val="black"/>
                </a:solidFill>
                <a:latin typeface="+mn-lt"/>
              </a:rPr>
              <a:t>Önlenmesi için, asıl işveren ve alt işverenin işçilere karşı sorumluluğu ve alınması gereken önlemler vardır.</a:t>
            </a:r>
          </a:p>
          <a:p>
            <a:pPr marL="342900" lvl="0" indent="-342900" algn="just">
              <a:buFont typeface="Wingdings" panose="05000000000000000000" pitchFamily="2" charset="2"/>
              <a:buChar char="v"/>
            </a:pPr>
            <a:r>
              <a:rPr lang="tr-TR" sz="2400" spc="0" dirty="0">
                <a:solidFill>
                  <a:prstClr val="black"/>
                </a:solidFill>
                <a:latin typeface="+mn-lt"/>
              </a:rPr>
              <a:t>Çalışan işçilerin ise, işyerinde işverence alınan iş sağlığı ve güvenliği tedbirlerine uyma, iş kazasını bildirme, doktor tavsiyesine uyma yükümlülükleri vardır</a:t>
            </a:r>
            <a:r>
              <a:rPr lang="tr-TR" sz="2400" spc="0" dirty="0" smtClean="0">
                <a:solidFill>
                  <a:prstClr val="black"/>
                </a:solidFill>
                <a:latin typeface="+mn-lt"/>
              </a:rPr>
              <a:t>.</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Meslek Hastalıklarından Korunma </a:t>
            </a:r>
            <a:r>
              <a:rPr lang="tr-TR" sz="4800" dirty="0" smtClean="0">
                <a:solidFill>
                  <a:schemeClr val="accent3">
                    <a:lumMod val="50000"/>
                  </a:schemeClr>
                </a:solidFill>
              </a:rPr>
              <a:t>Yolları</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72015" y="4232366"/>
            <a:ext cx="3713580" cy="2625634"/>
          </a:xfrm>
          <a:prstGeom prst="rect">
            <a:avLst/>
          </a:prstGeom>
        </p:spPr>
      </p:pic>
    </p:spTree>
    <p:extLst>
      <p:ext uri="{BB962C8B-B14F-4D97-AF65-F5344CB8AC3E}">
        <p14:creationId xmlns:p14="http://schemas.microsoft.com/office/powerpoint/2010/main" val="24906640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7182374" cy="5430472"/>
          </a:xfrm>
        </p:spPr>
        <p:txBody>
          <a:bodyPr/>
          <a:lstStyle/>
          <a:p>
            <a:pPr marL="342900" lvl="0" indent="-342900" algn="just">
              <a:buFont typeface="Wingdings" panose="05000000000000000000" pitchFamily="2" charset="2"/>
              <a:buChar char="v"/>
            </a:pPr>
            <a:r>
              <a:rPr lang="tr-TR" sz="2400" spc="0" dirty="0">
                <a:solidFill>
                  <a:prstClr val="black"/>
                </a:solidFill>
                <a:latin typeface="+mn-lt"/>
              </a:rPr>
              <a:t>Ülkemizde mesleğe bağlı olarak en sık </a:t>
            </a:r>
            <a:r>
              <a:rPr lang="tr-TR" sz="2400" spc="0" dirty="0" err="1">
                <a:solidFill>
                  <a:prstClr val="black"/>
                </a:solidFill>
                <a:latin typeface="+mn-lt"/>
              </a:rPr>
              <a:t>pnömokoniyoz</a:t>
            </a:r>
            <a:r>
              <a:rPr lang="tr-TR" sz="2400" spc="0" dirty="0">
                <a:solidFill>
                  <a:prstClr val="black"/>
                </a:solidFill>
                <a:latin typeface="+mn-lt"/>
              </a:rPr>
              <a:t>, kurşun zehirlenmesi, kimyasallara bağlı zehirlenmeler, enfeksiyonlar, işitme kayıpları, lokal baskı sonucu oluşan sinir felçleri görülmektedir, dünyada ise en sık kas-iskelet sistemi hastalıkları görülmektedir.</a:t>
            </a:r>
          </a:p>
          <a:p>
            <a:pPr marL="342900" lvl="0" indent="-342900" algn="just">
              <a:buFont typeface="Wingdings" panose="05000000000000000000" pitchFamily="2" charset="2"/>
              <a:buChar char="v"/>
            </a:pPr>
            <a:r>
              <a:rPr lang="tr-TR" sz="2400" spc="0" dirty="0">
                <a:solidFill>
                  <a:prstClr val="black"/>
                </a:solidFill>
                <a:latin typeface="+mn-lt"/>
              </a:rPr>
              <a:t>Dünyada işe bağlı sağlık sorunlarının %56sı meslek hastalıkları, %44ü ise iş kazaları olarak rapor edilmektedir, ülkemizde ise %99dan fazlası iş kazası, %1den azı meslek hastalığı olarak bildirilmektedir, bu durum Türkiye’de meslek hastalıklarına yeteri kadar zaman ayırmadığımızı ve tanısının yetersiz konduğunu göstermektedir.</a:t>
            </a: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Dünyada ve </a:t>
            </a:r>
            <a:r>
              <a:rPr lang="tr-TR" sz="4800" dirty="0" smtClean="0">
                <a:solidFill>
                  <a:schemeClr val="accent3">
                    <a:lumMod val="50000"/>
                  </a:schemeClr>
                </a:solidFill>
              </a:rPr>
              <a:t>Ülkemizde Durum</a:t>
            </a:r>
            <a:endParaRPr lang="tr-TR" sz="4800" dirty="0">
              <a:solidFill>
                <a:schemeClr val="accent3">
                  <a:lumMod val="50000"/>
                </a:schemeClr>
              </a:solidFill>
            </a:endParaRPr>
          </a:p>
        </p:txBody>
      </p:sp>
    </p:spTree>
    <p:extLst>
      <p:ext uri="{BB962C8B-B14F-4D97-AF65-F5344CB8AC3E}">
        <p14:creationId xmlns:p14="http://schemas.microsoft.com/office/powerpoint/2010/main" val="20338139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6848887" cy="4599605"/>
          </a:xfrm>
        </p:spPr>
        <p:txBody>
          <a:bodyPr/>
          <a:lstStyle/>
          <a:p>
            <a:pPr lvl="0" algn="just"/>
            <a:r>
              <a:rPr lang="tr-TR" sz="2400" spc="0" dirty="0">
                <a:solidFill>
                  <a:prstClr val="black"/>
                </a:solidFill>
                <a:latin typeface="+mn-lt"/>
              </a:rPr>
              <a:t>Genel olarak hastalıklardan korunma konusu 3 bölümde incelenebilir:</a:t>
            </a:r>
          </a:p>
          <a:p>
            <a:pPr marL="342900" lvl="0" indent="-342900" algn="just">
              <a:buFont typeface="Wingdings" panose="05000000000000000000" pitchFamily="2" charset="2"/>
              <a:buChar char="v"/>
            </a:pPr>
            <a:r>
              <a:rPr lang="tr-TR" sz="2400" spc="0" dirty="0">
                <a:solidFill>
                  <a:srgbClr val="FF0000"/>
                </a:solidFill>
                <a:latin typeface="+mn-lt"/>
              </a:rPr>
              <a:t>Birincil koruma:</a:t>
            </a:r>
            <a:r>
              <a:rPr lang="tr-TR" sz="2400" spc="0" dirty="0">
                <a:solidFill>
                  <a:prstClr val="black"/>
                </a:solidFill>
                <a:latin typeface="+mn-lt"/>
              </a:rPr>
              <a:t> Hastalık </a:t>
            </a:r>
            <a:r>
              <a:rPr lang="tr-TR" sz="2400" spc="0" dirty="0">
                <a:solidFill>
                  <a:srgbClr val="FF0000"/>
                </a:solidFill>
                <a:latin typeface="+mn-lt"/>
              </a:rPr>
              <a:t>ortaya çıkmadan</a:t>
            </a:r>
            <a:r>
              <a:rPr lang="tr-TR" sz="2400" spc="0" dirty="0">
                <a:solidFill>
                  <a:prstClr val="black"/>
                </a:solidFill>
                <a:latin typeface="+mn-lt"/>
              </a:rPr>
              <a:t> alınan önlemlerdir. En önemli korunma yöntemidir.</a:t>
            </a:r>
          </a:p>
          <a:p>
            <a:pPr marL="342900" lvl="0" indent="-342900" algn="just">
              <a:buFont typeface="Wingdings" panose="05000000000000000000" pitchFamily="2" charset="2"/>
              <a:buChar char="v"/>
            </a:pPr>
            <a:r>
              <a:rPr lang="tr-TR" sz="2400" spc="0" dirty="0">
                <a:solidFill>
                  <a:srgbClr val="FF0000"/>
                </a:solidFill>
                <a:latin typeface="+mn-lt"/>
              </a:rPr>
              <a:t>İkincil koruma:</a:t>
            </a:r>
            <a:r>
              <a:rPr lang="tr-TR" sz="2400" spc="0" dirty="0">
                <a:solidFill>
                  <a:prstClr val="black"/>
                </a:solidFill>
                <a:latin typeface="+mn-lt"/>
              </a:rPr>
              <a:t> Hastalık başlamışsa ilerlemeden, </a:t>
            </a:r>
            <a:r>
              <a:rPr lang="tr-TR" sz="2400" spc="0" dirty="0">
                <a:solidFill>
                  <a:srgbClr val="FF0000"/>
                </a:solidFill>
                <a:latin typeface="+mn-lt"/>
              </a:rPr>
              <a:t>erken tanıya</a:t>
            </a:r>
            <a:r>
              <a:rPr lang="tr-TR" sz="2400" spc="0" dirty="0">
                <a:solidFill>
                  <a:prstClr val="black"/>
                </a:solidFill>
                <a:latin typeface="+mn-lt"/>
              </a:rPr>
              <a:t> yönelik tarama yöntemlerini içerir.</a:t>
            </a:r>
          </a:p>
          <a:p>
            <a:pPr marL="342900" lvl="0" indent="-342900" algn="just">
              <a:buFont typeface="Wingdings" panose="05000000000000000000" pitchFamily="2" charset="2"/>
              <a:buChar char="v"/>
            </a:pPr>
            <a:r>
              <a:rPr lang="tr-TR" sz="2400" spc="0" dirty="0">
                <a:solidFill>
                  <a:srgbClr val="FF0000"/>
                </a:solidFill>
                <a:latin typeface="+mn-lt"/>
              </a:rPr>
              <a:t>Üçüncül koruma: </a:t>
            </a:r>
            <a:r>
              <a:rPr lang="tr-TR" sz="2400" spc="0" dirty="0">
                <a:solidFill>
                  <a:prstClr val="black"/>
                </a:solidFill>
                <a:latin typeface="+mn-lt"/>
              </a:rPr>
              <a:t>Hastalık belirtileri ortaya çıktı ise tedaviye ve yaşam kalitesini artırmaya yönelik girişimlerdir, en az başvurulan yöntem olması idealdir</a:t>
            </a:r>
            <a:r>
              <a:rPr lang="tr-TR" sz="2400" spc="0" dirty="0" smtClean="0">
                <a:solidFill>
                  <a:prstClr val="black"/>
                </a:solidFill>
                <a:latin typeface="+mn-lt"/>
              </a:rPr>
              <a:t>.</a:t>
            </a:r>
          </a:p>
          <a:p>
            <a:pPr marL="342900" lvl="0" indent="-342900" algn="just">
              <a:buFont typeface="Wingdings" panose="05000000000000000000" pitchFamily="2" charset="2"/>
              <a:buChar char="v"/>
            </a:pPr>
            <a:r>
              <a:rPr lang="tr-TR" sz="2400" spc="0" dirty="0">
                <a:solidFill>
                  <a:srgbClr val="FF0000"/>
                </a:solidFill>
                <a:latin typeface="+mn-lt"/>
              </a:rPr>
              <a:t>Birincil koruma en çok önem verilmesi gereken korunma yöntemi olmalıdır</a:t>
            </a:r>
            <a:r>
              <a:rPr lang="tr-TR" sz="2400" spc="0" dirty="0" smtClean="0">
                <a:solidFill>
                  <a:srgbClr val="FF0000"/>
                </a:solidFill>
                <a:latin typeface="+mn-lt"/>
              </a:rPr>
              <a:t>.</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700" dirty="0">
                <a:solidFill>
                  <a:schemeClr val="accent3">
                    <a:lumMod val="50000"/>
                  </a:schemeClr>
                </a:solidFill>
              </a:rPr>
              <a:t>Meslek Hastalıklarından Korunma Yaklaşımı</a:t>
            </a:r>
          </a:p>
        </p:txBody>
      </p:sp>
    </p:spTree>
    <p:extLst>
      <p:ext uri="{BB962C8B-B14F-4D97-AF65-F5344CB8AC3E}">
        <p14:creationId xmlns:p14="http://schemas.microsoft.com/office/powerpoint/2010/main" val="42145195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7615369" cy="5430472"/>
          </a:xfrm>
        </p:spPr>
        <p:txBody>
          <a:bodyPr/>
          <a:lstStyle/>
          <a:p>
            <a:pPr lvl="0" algn="just"/>
            <a:r>
              <a:rPr lang="tr-TR" sz="2400" spc="0" dirty="0">
                <a:solidFill>
                  <a:srgbClr val="FF0000"/>
                </a:solidFill>
                <a:latin typeface="+mn-lt"/>
              </a:rPr>
              <a:t>Tüm hastalıklar için, birincil koruma, en çok önem verdiğimiz koruma yöntemi olmalıdır, risk faktörleri (tansiyon, şeker, kolesterol, aile öyküsü, sigara, </a:t>
            </a:r>
            <a:r>
              <a:rPr lang="tr-TR" sz="2400" spc="0" dirty="0" err="1">
                <a:solidFill>
                  <a:srgbClr val="FF0000"/>
                </a:solidFill>
                <a:latin typeface="+mn-lt"/>
              </a:rPr>
              <a:t>obezite</a:t>
            </a:r>
            <a:r>
              <a:rPr lang="tr-TR" sz="2400" spc="0" dirty="0">
                <a:solidFill>
                  <a:srgbClr val="FF0000"/>
                </a:solidFill>
                <a:latin typeface="+mn-lt"/>
              </a:rPr>
              <a:t>, </a:t>
            </a:r>
            <a:r>
              <a:rPr lang="tr-TR" sz="2400" spc="0" dirty="0" err="1">
                <a:solidFill>
                  <a:srgbClr val="FF0000"/>
                </a:solidFill>
                <a:latin typeface="+mn-lt"/>
              </a:rPr>
              <a:t>vb</a:t>
            </a:r>
            <a:r>
              <a:rPr lang="tr-TR" sz="2400" spc="0" dirty="0">
                <a:solidFill>
                  <a:srgbClr val="FF0000"/>
                </a:solidFill>
                <a:latin typeface="+mn-lt"/>
              </a:rPr>
              <a:t>) belirlenerek gerekli önlemler alınmalıdır</a:t>
            </a:r>
            <a:r>
              <a:rPr lang="tr-TR" sz="2400" spc="0" dirty="0" smtClean="0">
                <a:solidFill>
                  <a:srgbClr val="FF0000"/>
                </a:solidFill>
                <a:latin typeface="+mn-lt"/>
              </a:rPr>
              <a:t>.</a:t>
            </a:r>
          </a:p>
          <a:p>
            <a:pPr lvl="0" algn="just"/>
            <a:r>
              <a:rPr lang="tr-TR" sz="2400" spc="0" dirty="0" smtClean="0">
                <a:solidFill>
                  <a:srgbClr val="FF0000"/>
                </a:solidFill>
                <a:latin typeface="+mn-lt"/>
              </a:rPr>
              <a:t> </a:t>
            </a:r>
            <a:r>
              <a:rPr lang="tr-TR" sz="2400" spc="0" dirty="0">
                <a:solidFill>
                  <a:srgbClr val="FF0000"/>
                </a:solidFill>
                <a:latin typeface="+mn-lt"/>
              </a:rPr>
              <a:t>Meslek hastalıklarında ise birincil koruma, kaynağında kontroldür. </a:t>
            </a:r>
          </a:p>
          <a:p>
            <a:pPr lvl="0" algn="just"/>
            <a:r>
              <a:rPr lang="tr-TR" sz="2400" spc="0" dirty="0" smtClean="0">
                <a:solidFill>
                  <a:prstClr val="black"/>
                </a:solidFill>
                <a:latin typeface="+mn-lt"/>
              </a:rPr>
              <a:t>Bunun </a:t>
            </a:r>
            <a:r>
              <a:rPr lang="tr-TR" sz="2400" spc="0" dirty="0">
                <a:solidFill>
                  <a:prstClr val="black"/>
                </a:solidFill>
                <a:latin typeface="+mn-lt"/>
              </a:rPr>
              <a:t>için yapılması </a:t>
            </a:r>
            <a:r>
              <a:rPr lang="tr-TR" sz="2400" spc="0" dirty="0" smtClean="0">
                <a:solidFill>
                  <a:prstClr val="black"/>
                </a:solidFill>
                <a:latin typeface="+mn-lt"/>
              </a:rPr>
              <a:t>gerekenler;</a:t>
            </a:r>
          </a:p>
          <a:p>
            <a:pPr marL="342900" lvl="0" indent="-342900" algn="just">
              <a:buFont typeface="Arial" panose="020B0604020202020204" pitchFamily="34" charset="0"/>
              <a:buChar char="•"/>
            </a:pPr>
            <a:r>
              <a:rPr lang="tr-TR" sz="2400" spc="0" dirty="0">
                <a:solidFill>
                  <a:prstClr val="black"/>
                </a:solidFill>
                <a:latin typeface="+mn-lt"/>
              </a:rPr>
              <a:t>Uygun işe yerleştirme</a:t>
            </a:r>
          </a:p>
          <a:p>
            <a:pPr marL="342900" lvl="0" indent="-342900" algn="just">
              <a:buFont typeface="Arial" panose="020B0604020202020204" pitchFamily="34" charset="0"/>
              <a:buChar char="•"/>
            </a:pPr>
            <a:r>
              <a:rPr lang="tr-TR" sz="2400" spc="0" dirty="0">
                <a:solidFill>
                  <a:prstClr val="black"/>
                </a:solidFill>
                <a:latin typeface="+mn-lt"/>
              </a:rPr>
              <a:t>İşyeri risklerinin saptanması ve kontrolü</a:t>
            </a:r>
          </a:p>
          <a:p>
            <a:pPr marL="342900" lvl="0" indent="-342900" algn="just">
              <a:buFont typeface="Arial" panose="020B0604020202020204" pitchFamily="34" charset="0"/>
              <a:buChar char="•"/>
            </a:pPr>
            <a:r>
              <a:rPr lang="tr-TR" sz="2400" spc="0" dirty="0">
                <a:solidFill>
                  <a:prstClr val="black"/>
                </a:solidFill>
                <a:latin typeface="+mn-lt"/>
              </a:rPr>
              <a:t>Periyodik kontrol muayenesi</a:t>
            </a:r>
          </a:p>
          <a:p>
            <a:pPr marL="342900" lvl="0" indent="-342900" algn="just">
              <a:buFont typeface="Arial" panose="020B0604020202020204" pitchFamily="34" charset="0"/>
              <a:buChar char="•"/>
            </a:pPr>
            <a:r>
              <a:rPr lang="tr-TR" sz="2400" spc="0" dirty="0">
                <a:solidFill>
                  <a:prstClr val="black"/>
                </a:solidFill>
                <a:latin typeface="+mn-lt"/>
              </a:rPr>
              <a:t>Sağlık ve güvenlik eğitimleri</a:t>
            </a:r>
          </a:p>
          <a:p>
            <a:pPr marL="342900" lvl="0" indent="-342900" algn="just">
              <a:buFont typeface="Arial" panose="020B0604020202020204" pitchFamily="34" charset="0"/>
              <a:buChar char="•"/>
            </a:pPr>
            <a:r>
              <a:rPr lang="tr-TR" sz="2400" spc="0" dirty="0">
                <a:solidFill>
                  <a:prstClr val="black"/>
                </a:solidFill>
                <a:latin typeface="+mn-lt"/>
              </a:rPr>
              <a:t>İşyerindeki risk etmenlerinin </a:t>
            </a:r>
            <a:r>
              <a:rPr lang="tr-TR" sz="2400" spc="0" dirty="0" smtClean="0">
                <a:solidFill>
                  <a:prstClr val="black"/>
                </a:solidFill>
                <a:latin typeface="+mn-lt"/>
              </a:rPr>
              <a:t>saptanması</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700" dirty="0">
                <a:solidFill>
                  <a:schemeClr val="accent3">
                    <a:lumMod val="50000"/>
                  </a:schemeClr>
                </a:solidFill>
              </a:rPr>
              <a:t>Meslek Hastalıklarından Korunma Yaklaşımı</a:t>
            </a:r>
          </a:p>
        </p:txBody>
      </p:sp>
    </p:spTree>
    <p:extLst>
      <p:ext uri="{BB962C8B-B14F-4D97-AF65-F5344CB8AC3E}">
        <p14:creationId xmlns:p14="http://schemas.microsoft.com/office/powerpoint/2010/main" val="28952360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933181" cy="5430472"/>
          </a:xfrm>
        </p:spPr>
        <p:txBody>
          <a:bodyPr/>
          <a:lstStyle/>
          <a:p>
            <a:pPr marL="342900" lvl="0" indent="-342900" algn="just">
              <a:buFont typeface="Wingdings" panose="05000000000000000000" pitchFamily="2" charset="2"/>
              <a:buChar char="v"/>
            </a:pPr>
            <a:r>
              <a:rPr lang="tr-TR" sz="2400" spc="0" dirty="0">
                <a:solidFill>
                  <a:prstClr val="black"/>
                </a:solidFill>
                <a:latin typeface="+mn-lt"/>
              </a:rPr>
              <a:t>Tıbbi önlemler: İşe giriş muayeneleri, periyodik muayeneler, işe dönüş muayeneleri, eğitimler</a:t>
            </a:r>
          </a:p>
          <a:p>
            <a:pPr marL="342900" lvl="0" indent="-342900" algn="just">
              <a:buFont typeface="Wingdings" panose="05000000000000000000" pitchFamily="2" charset="2"/>
              <a:buChar char="v"/>
            </a:pPr>
            <a:r>
              <a:rPr lang="tr-TR" sz="2400" spc="0" dirty="0">
                <a:solidFill>
                  <a:prstClr val="black"/>
                </a:solidFill>
                <a:latin typeface="+mn-lt"/>
              </a:rPr>
              <a:t>Teknik önlemler: Kaynakta, kaynak ile çalışan arasında, çalışanda (KKD, hijyen, </a:t>
            </a:r>
            <a:r>
              <a:rPr lang="tr-TR" sz="2400" spc="0" dirty="0" err="1">
                <a:solidFill>
                  <a:prstClr val="black"/>
                </a:solidFill>
                <a:latin typeface="+mn-lt"/>
              </a:rPr>
              <a:t>vb</a:t>
            </a:r>
            <a:r>
              <a:rPr lang="tr-TR" sz="2400" spc="0" dirty="0">
                <a:solidFill>
                  <a:prstClr val="black"/>
                </a:solidFill>
                <a:latin typeface="+mn-lt"/>
              </a:rPr>
              <a:t>) alınacak önlemler</a:t>
            </a:r>
          </a:p>
          <a:p>
            <a:pPr marL="342900" lvl="0" indent="-342900" algn="just">
              <a:buFont typeface="Wingdings" panose="05000000000000000000" pitchFamily="2" charset="2"/>
              <a:buChar char="v"/>
            </a:pPr>
            <a:r>
              <a:rPr lang="tr-TR" sz="2400" spc="0" dirty="0" smtClean="0">
                <a:solidFill>
                  <a:prstClr val="black"/>
                </a:solidFill>
                <a:latin typeface="+mn-lt"/>
              </a:rPr>
              <a:t>Kurumsal </a:t>
            </a:r>
            <a:r>
              <a:rPr lang="tr-TR" sz="2400" spc="0" dirty="0">
                <a:solidFill>
                  <a:prstClr val="black"/>
                </a:solidFill>
                <a:latin typeface="+mn-lt"/>
              </a:rPr>
              <a:t>önlemler</a:t>
            </a: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İşyerindeki </a:t>
            </a:r>
            <a:r>
              <a:rPr lang="tr-TR" sz="4800" dirty="0" smtClean="0">
                <a:solidFill>
                  <a:schemeClr val="accent3">
                    <a:lumMod val="50000"/>
                  </a:schemeClr>
                </a:solidFill>
              </a:rPr>
              <a:t>Risklerin Kontrolü</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2987000"/>
            <a:ext cx="5967373" cy="3763423"/>
          </a:xfrm>
          <a:prstGeom prst="rect">
            <a:avLst/>
          </a:prstGeom>
        </p:spPr>
      </p:pic>
    </p:spTree>
    <p:extLst>
      <p:ext uri="{BB962C8B-B14F-4D97-AF65-F5344CB8AC3E}">
        <p14:creationId xmlns:p14="http://schemas.microsoft.com/office/powerpoint/2010/main" val="3280912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6"/>
            <a:ext cx="7299939" cy="2143020"/>
          </a:xfrm>
        </p:spPr>
        <p:txBody>
          <a:bodyPr/>
          <a:lstStyle/>
          <a:p>
            <a:pPr lvl="0" algn="just"/>
            <a:r>
              <a:rPr lang="tr-TR" sz="2400" spc="0" dirty="0">
                <a:solidFill>
                  <a:prstClr val="black"/>
                </a:solidFill>
                <a:latin typeface="+mn-lt"/>
              </a:rPr>
              <a:t>İş yerlerinin sağlık ve güvenlik hizmetleri 3 bölümde incelenebilir:</a:t>
            </a:r>
          </a:p>
          <a:p>
            <a:pPr lvl="0" algn="just"/>
            <a:r>
              <a:rPr lang="tr-TR" spc="0" dirty="0">
                <a:solidFill>
                  <a:srgbClr val="FF0000"/>
                </a:solidFill>
                <a:latin typeface="+mn-lt"/>
              </a:rPr>
              <a:t>1. Çalışana yönelik çalışmalar: </a:t>
            </a:r>
            <a:r>
              <a:rPr lang="tr-TR" spc="0" dirty="0">
                <a:solidFill>
                  <a:prstClr val="black"/>
                </a:solidFill>
                <a:latin typeface="+mn-lt"/>
              </a:rPr>
              <a:t>İşe giriş muayeneleri, periyodik muayeneler, hastalık ve hastalık sonu muayeneler, çocuk, kadın, hamile, yaşlı gibi özel gruplara yönelik muayeneler, </a:t>
            </a:r>
            <a:r>
              <a:rPr lang="tr-TR" spc="0" dirty="0" smtClean="0">
                <a:solidFill>
                  <a:prstClr val="black"/>
                </a:solidFill>
                <a:latin typeface="+mn-lt"/>
              </a:rPr>
              <a:t>laboratuvar </a:t>
            </a:r>
            <a:r>
              <a:rPr lang="tr-TR" spc="0" dirty="0">
                <a:solidFill>
                  <a:prstClr val="black"/>
                </a:solidFill>
                <a:latin typeface="+mn-lt"/>
              </a:rPr>
              <a:t>testleri, eğitimler.</a:t>
            </a: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İşyerindeki </a:t>
            </a:r>
            <a:r>
              <a:rPr lang="tr-TR" sz="4800" dirty="0" smtClean="0">
                <a:solidFill>
                  <a:schemeClr val="accent3">
                    <a:lumMod val="50000"/>
                  </a:schemeClr>
                </a:solidFill>
              </a:rPr>
              <a:t>Risklerin Kontrolü</a:t>
            </a:r>
            <a:endParaRPr lang="tr-TR" sz="4800" dirty="0">
              <a:solidFill>
                <a:schemeClr val="accent3">
                  <a:lumMod val="50000"/>
                </a:schemeClr>
              </a:solidFill>
            </a:endParaRPr>
          </a:p>
        </p:txBody>
      </p:sp>
      <p:sp>
        <p:nvSpPr>
          <p:cNvPr id="5" name="Text Placeholder 2"/>
          <p:cNvSpPr txBox="1">
            <a:spLocks/>
          </p:cNvSpPr>
          <p:nvPr/>
        </p:nvSpPr>
        <p:spPr>
          <a:xfrm>
            <a:off x="385631" y="3724834"/>
            <a:ext cx="5773122" cy="2721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i="1" kern="1200" spc="600" baseline="0">
                <a:solidFill>
                  <a:schemeClr val="bg1">
                    <a:lumMod val="9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200" spc="0" dirty="0">
              <a:solidFill>
                <a:prstClr val="black"/>
              </a:solidFill>
              <a:latin typeface="+mn-lt"/>
            </a:endParaRPr>
          </a:p>
          <a:p>
            <a:pPr algn="just"/>
            <a:endParaRPr lang="tr-TR" sz="2200" spc="0" dirty="0" smtClean="0">
              <a:solidFill>
                <a:prstClr val="black"/>
              </a:solidFill>
              <a:latin typeface="+mn-lt"/>
            </a:endParaRPr>
          </a:p>
        </p:txBody>
      </p:sp>
      <p:pic>
        <p:nvPicPr>
          <p:cNvPr id="2" name="Resim 1"/>
          <p:cNvPicPr>
            <a:picLocks noChangeAspect="1"/>
          </p:cNvPicPr>
          <p:nvPr/>
        </p:nvPicPr>
        <p:blipFill>
          <a:blip r:embed="rId2"/>
          <a:stretch>
            <a:fillRect/>
          </a:stretch>
        </p:blipFill>
        <p:spPr>
          <a:xfrm>
            <a:off x="245168" y="3173506"/>
            <a:ext cx="6000557" cy="3272570"/>
          </a:xfrm>
          <a:prstGeom prst="rect">
            <a:avLst/>
          </a:prstGeom>
        </p:spPr>
      </p:pic>
    </p:spTree>
    <p:extLst>
      <p:ext uri="{BB962C8B-B14F-4D97-AF65-F5344CB8AC3E}">
        <p14:creationId xmlns:p14="http://schemas.microsoft.com/office/powerpoint/2010/main" val="23958556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7874705" cy="2949843"/>
          </a:xfrm>
        </p:spPr>
        <p:txBody>
          <a:bodyPr/>
          <a:lstStyle/>
          <a:p>
            <a:pPr lvl="0" algn="just"/>
            <a:r>
              <a:rPr lang="tr-TR" sz="2400" spc="0" dirty="0" smtClean="0">
                <a:solidFill>
                  <a:srgbClr val="FF0000"/>
                </a:solidFill>
                <a:latin typeface="+mn-lt"/>
              </a:rPr>
              <a:t>2. İşyerine </a:t>
            </a:r>
            <a:r>
              <a:rPr lang="tr-TR" sz="2400" spc="0" dirty="0">
                <a:solidFill>
                  <a:srgbClr val="FF0000"/>
                </a:solidFill>
                <a:latin typeface="+mn-lt"/>
              </a:rPr>
              <a:t>yönelik çalışmalar:</a:t>
            </a:r>
            <a:r>
              <a:rPr lang="tr-TR" sz="2400" spc="0" dirty="0">
                <a:solidFill>
                  <a:prstClr val="black"/>
                </a:solidFill>
                <a:latin typeface="+mn-lt"/>
              </a:rPr>
              <a:t> İşyeri ve çalışma düzeninin uygunluğu (ergonomi) ve tehlikelerin giderilmesi</a:t>
            </a:r>
          </a:p>
          <a:p>
            <a:pPr marL="342900" lvl="0" indent="-342900" algn="just">
              <a:buFont typeface="Wingdings" panose="05000000000000000000" pitchFamily="2" charset="2"/>
              <a:buChar char="Ø"/>
            </a:pPr>
            <a:r>
              <a:rPr lang="tr-TR" spc="0" dirty="0" smtClean="0">
                <a:solidFill>
                  <a:prstClr val="black"/>
                </a:solidFill>
                <a:latin typeface="+mn-lt"/>
              </a:rPr>
              <a:t>İş </a:t>
            </a:r>
            <a:r>
              <a:rPr lang="tr-TR" spc="0" dirty="0">
                <a:solidFill>
                  <a:prstClr val="black"/>
                </a:solidFill>
                <a:latin typeface="+mn-lt"/>
              </a:rPr>
              <a:t>yeri ortam </a:t>
            </a:r>
            <a:r>
              <a:rPr lang="tr-TR" spc="0" dirty="0" smtClean="0">
                <a:solidFill>
                  <a:prstClr val="black"/>
                </a:solidFill>
                <a:latin typeface="+mn-lt"/>
              </a:rPr>
              <a:t>analizleri: İşyerinde </a:t>
            </a:r>
            <a:r>
              <a:rPr lang="tr-TR" spc="0" dirty="0">
                <a:solidFill>
                  <a:prstClr val="black"/>
                </a:solidFill>
                <a:latin typeface="+mn-lt"/>
              </a:rPr>
              <a:t>sağlığa zararlı etkenlerin ölçümü</a:t>
            </a:r>
            <a:r>
              <a:rPr lang="tr-TR" spc="0" dirty="0" smtClean="0">
                <a:solidFill>
                  <a:prstClr val="black"/>
                </a:solidFill>
                <a:latin typeface="+mn-lt"/>
              </a:rPr>
              <a:t>, her </a:t>
            </a:r>
            <a:r>
              <a:rPr lang="tr-TR" spc="0" dirty="0">
                <a:solidFill>
                  <a:prstClr val="black"/>
                </a:solidFill>
                <a:latin typeface="+mn-lt"/>
              </a:rPr>
              <a:t>madde için belirlenen izin verilecek en yüksek dozun tespiti (MAC, TLV)</a:t>
            </a:r>
          </a:p>
          <a:p>
            <a:pPr marL="342900" lvl="0" indent="-342900" algn="just">
              <a:buFont typeface="Wingdings" panose="05000000000000000000" pitchFamily="2" charset="2"/>
              <a:buChar char="§"/>
            </a:pPr>
            <a:r>
              <a:rPr lang="tr-TR" spc="0" dirty="0">
                <a:solidFill>
                  <a:prstClr val="black"/>
                </a:solidFill>
                <a:latin typeface="+mn-lt"/>
              </a:rPr>
              <a:t>MAC (</a:t>
            </a:r>
            <a:r>
              <a:rPr lang="tr-TR" spc="0" dirty="0" err="1">
                <a:solidFill>
                  <a:prstClr val="black"/>
                </a:solidFill>
                <a:latin typeface="+mn-lt"/>
              </a:rPr>
              <a:t>maximum</a:t>
            </a:r>
            <a:r>
              <a:rPr lang="tr-TR" spc="0" dirty="0">
                <a:solidFill>
                  <a:prstClr val="black"/>
                </a:solidFill>
                <a:latin typeface="+mn-lt"/>
              </a:rPr>
              <a:t> </a:t>
            </a:r>
            <a:r>
              <a:rPr lang="tr-TR" spc="0" dirty="0" err="1">
                <a:solidFill>
                  <a:prstClr val="black"/>
                </a:solidFill>
                <a:latin typeface="+mn-lt"/>
              </a:rPr>
              <a:t>available</a:t>
            </a:r>
            <a:r>
              <a:rPr lang="tr-TR" spc="0" dirty="0">
                <a:solidFill>
                  <a:prstClr val="black"/>
                </a:solidFill>
                <a:latin typeface="+mn-lt"/>
              </a:rPr>
              <a:t> </a:t>
            </a:r>
            <a:r>
              <a:rPr lang="tr-TR" spc="0" dirty="0" err="1">
                <a:solidFill>
                  <a:prstClr val="black"/>
                </a:solidFill>
                <a:latin typeface="+mn-lt"/>
              </a:rPr>
              <a:t>concentration</a:t>
            </a:r>
            <a:r>
              <a:rPr lang="tr-TR" spc="0" dirty="0">
                <a:solidFill>
                  <a:prstClr val="black"/>
                </a:solidFill>
                <a:latin typeface="+mn-lt"/>
              </a:rPr>
              <a:t>) daha çok kısa sürede etki eden, TLV (</a:t>
            </a:r>
            <a:r>
              <a:rPr lang="tr-TR" spc="0" dirty="0" err="1">
                <a:solidFill>
                  <a:prstClr val="black"/>
                </a:solidFill>
                <a:latin typeface="+mn-lt"/>
              </a:rPr>
              <a:t>treshold</a:t>
            </a:r>
            <a:r>
              <a:rPr lang="tr-TR" spc="0" dirty="0">
                <a:solidFill>
                  <a:prstClr val="black"/>
                </a:solidFill>
                <a:latin typeface="+mn-lt"/>
              </a:rPr>
              <a:t> limit </a:t>
            </a:r>
            <a:r>
              <a:rPr lang="tr-TR" spc="0" dirty="0" err="1">
                <a:solidFill>
                  <a:prstClr val="black"/>
                </a:solidFill>
                <a:latin typeface="+mn-lt"/>
              </a:rPr>
              <a:t>value</a:t>
            </a:r>
            <a:r>
              <a:rPr lang="tr-TR" spc="0" dirty="0">
                <a:solidFill>
                  <a:prstClr val="black"/>
                </a:solidFill>
                <a:latin typeface="+mn-lt"/>
              </a:rPr>
              <a:t>) daha çok uzun sürede etki eden maddeler için kullanılmaktadır.</a:t>
            </a: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İşyerindeki </a:t>
            </a:r>
            <a:r>
              <a:rPr lang="tr-TR" sz="4800" dirty="0" smtClean="0">
                <a:solidFill>
                  <a:schemeClr val="accent3">
                    <a:lumMod val="50000"/>
                  </a:schemeClr>
                </a:solidFill>
              </a:rPr>
              <a:t>Risklerin Kontrolü</a:t>
            </a:r>
            <a:endParaRPr lang="tr-TR" sz="4800" dirty="0">
              <a:solidFill>
                <a:schemeClr val="accent3">
                  <a:lumMod val="50000"/>
                </a:schemeClr>
              </a:solidFill>
            </a:endParaRPr>
          </a:p>
        </p:txBody>
      </p:sp>
      <p:sp>
        <p:nvSpPr>
          <p:cNvPr id="5" name="Text Placeholder 2"/>
          <p:cNvSpPr txBox="1">
            <a:spLocks/>
          </p:cNvSpPr>
          <p:nvPr/>
        </p:nvSpPr>
        <p:spPr>
          <a:xfrm>
            <a:off x="385631" y="3724834"/>
            <a:ext cx="5773122" cy="272124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i="1" kern="1200" spc="600" baseline="0">
                <a:solidFill>
                  <a:schemeClr val="bg1">
                    <a:lumMod val="9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200" spc="0" dirty="0">
              <a:solidFill>
                <a:prstClr val="black"/>
              </a:solidFill>
              <a:latin typeface="+mn-lt"/>
            </a:endParaRPr>
          </a:p>
          <a:p>
            <a:pPr algn="just"/>
            <a:endParaRPr lang="tr-TR" sz="2200" spc="0" dirty="0" smtClean="0">
              <a:solidFill>
                <a:prstClr val="black"/>
              </a:solidFill>
              <a:latin typeface="+mn-lt"/>
            </a:endParaRPr>
          </a:p>
        </p:txBody>
      </p:sp>
      <p:pic>
        <p:nvPicPr>
          <p:cNvPr id="8" name="Resim 7"/>
          <p:cNvPicPr>
            <a:picLocks noChangeAspect="1"/>
          </p:cNvPicPr>
          <p:nvPr/>
        </p:nvPicPr>
        <p:blipFill>
          <a:blip r:embed="rId2"/>
          <a:stretch>
            <a:fillRect/>
          </a:stretch>
        </p:blipFill>
        <p:spPr>
          <a:xfrm>
            <a:off x="529322" y="3724834"/>
            <a:ext cx="7569649" cy="2730824"/>
          </a:xfrm>
          <a:prstGeom prst="rect">
            <a:avLst/>
          </a:prstGeom>
        </p:spPr>
      </p:pic>
    </p:spTree>
    <p:extLst>
      <p:ext uri="{BB962C8B-B14F-4D97-AF65-F5344CB8AC3E}">
        <p14:creationId xmlns:p14="http://schemas.microsoft.com/office/powerpoint/2010/main" val="2553361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03544" y="1265617"/>
            <a:ext cx="7744077" cy="2078475"/>
          </a:xfrm>
        </p:spPr>
        <p:txBody>
          <a:bodyPr/>
          <a:lstStyle/>
          <a:p>
            <a:pPr lvl="0" algn="just"/>
            <a:r>
              <a:rPr lang="tr-TR" sz="2400" spc="0" dirty="0">
                <a:solidFill>
                  <a:prstClr val="black"/>
                </a:solidFill>
                <a:latin typeface="+mn-lt"/>
              </a:rPr>
              <a:t>3. Çevreye yönelik çalışmalar:</a:t>
            </a:r>
          </a:p>
          <a:p>
            <a:pPr marL="342900" lvl="0" indent="-342900" algn="just">
              <a:buFont typeface="Wingdings" panose="05000000000000000000" pitchFamily="2" charset="2"/>
              <a:buChar char="§"/>
            </a:pPr>
            <a:r>
              <a:rPr lang="tr-TR" sz="2400" spc="0" dirty="0">
                <a:solidFill>
                  <a:prstClr val="black"/>
                </a:solidFill>
                <a:latin typeface="+mn-lt"/>
              </a:rPr>
              <a:t>Çevresel atıklar ve zararlı maddeler tespit edilmeli ve kuralına uygun bir şekilde imha edilmelidir. Gerekirse ölçümler yapılmalı ve çalışanlar bilgilendirilmelidir</a:t>
            </a:r>
            <a:r>
              <a:rPr lang="tr-TR" sz="2400" spc="0" dirty="0" smtClean="0">
                <a:solidFill>
                  <a:prstClr val="black"/>
                </a:solidFill>
                <a:latin typeface="+mn-lt"/>
              </a:rPr>
              <a:t>.</a:t>
            </a:r>
          </a:p>
          <a:p>
            <a:pPr marL="342900" lvl="0" indent="-342900" algn="just">
              <a:buFont typeface="Wingdings" panose="05000000000000000000" pitchFamily="2" charset="2"/>
              <a:buChar char="§"/>
            </a:pPr>
            <a:r>
              <a:rPr lang="tr-TR" sz="2400" spc="0" dirty="0">
                <a:solidFill>
                  <a:prstClr val="black"/>
                </a:solidFill>
                <a:latin typeface="+mn-lt"/>
              </a:rPr>
              <a:t>Besinler doğru, güvenilir ve hijyenik olarak hazırlanmalıdır</a:t>
            </a:r>
            <a:r>
              <a:rPr lang="tr-TR" sz="2400" spc="0" dirty="0" smtClean="0">
                <a:solidFill>
                  <a:prstClr val="black"/>
                </a:solidFill>
                <a:latin typeface="+mn-lt"/>
              </a:rPr>
              <a:t>.</a:t>
            </a:r>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İşyerindeki </a:t>
            </a:r>
            <a:r>
              <a:rPr lang="tr-TR" sz="4800" dirty="0" smtClean="0">
                <a:solidFill>
                  <a:schemeClr val="accent3">
                    <a:lumMod val="50000"/>
                  </a:schemeClr>
                </a:solidFill>
              </a:rPr>
              <a:t>Risklerin Kontrolü</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303544" y="3984170"/>
            <a:ext cx="7585519" cy="2429692"/>
          </a:xfrm>
          <a:prstGeom prst="rect">
            <a:avLst/>
          </a:prstGeom>
        </p:spPr>
      </p:pic>
    </p:spTree>
    <p:extLst>
      <p:ext uri="{BB962C8B-B14F-4D97-AF65-F5344CB8AC3E}">
        <p14:creationId xmlns:p14="http://schemas.microsoft.com/office/powerpoint/2010/main" val="15852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7234625" cy="2169915"/>
          </a:xfrm>
        </p:spPr>
        <p:txBody>
          <a:bodyPr/>
          <a:lstStyle/>
          <a:p>
            <a:pPr marL="342900" lvl="0" indent="-342900" algn="just">
              <a:buFont typeface="Wingdings" panose="05000000000000000000" pitchFamily="2" charset="2"/>
              <a:buChar char="§"/>
            </a:pPr>
            <a:r>
              <a:rPr lang="tr-TR" sz="1800" spc="0" dirty="0" smtClean="0">
                <a:solidFill>
                  <a:prstClr val="black"/>
                </a:solidFill>
                <a:latin typeface="+mn-lt"/>
              </a:rPr>
              <a:t>Bununla </a:t>
            </a:r>
            <a:r>
              <a:rPr lang="tr-TR" sz="1800" spc="0" dirty="0">
                <a:solidFill>
                  <a:prstClr val="black"/>
                </a:solidFill>
                <a:latin typeface="+mn-lt"/>
              </a:rPr>
              <a:t>beraber herkesin kendi sağlığı ile ilgili alması gereken önlemler vardır, bunları kısaca el hijyeni, sağlıklı beslenme (yağ, tuz, şeker ve unun azaltılması, meyve sebze, yoğurt, balık ve beyaz etin artırılması), yeterli su içilmesi, bol hareket, ofiste ergonomiye özen gösterilmesi, stresle başa çıkma yöntemlerinin öğrenilmesi, sigara ve alkolden uzak durmak, gerekli aşıların yapılması, yeterli ve nitelikli uyku, hobilere, sosyal ve kültürel faaliyetlere zaman ayırma ve sağlıklı ilişkiler olarak özetleyebiliriz.</a:t>
            </a:r>
          </a:p>
          <a:p>
            <a:pPr lvl="0" algn="just"/>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İşyerindeki </a:t>
            </a:r>
            <a:r>
              <a:rPr lang="tr-TR" sz="4800" dirty="0" smtClean="0">
                <a:solidFill>
                  <a:schemeClr val="accent3">
                    <a:lumMod val="50000"/>
                  </a:schemeClr>
                </a:solidFill>
              </a:rPr>
              <a:t>Risklerin Kontrolü</a:t>
            </a:r>
            <a:endParaRPr lang="tr-TR" sz="4800" dirty="0">
              <a:solidFill>
                <a:schemeClr val="accent3">
                  <a:lumMod val="50000"/>
                </a:schemeClr>
              </a:solidFill>
            </a:endParaRP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a:off x="576940" y="3448596"/>
            <a:ext cx="6529275" cy="2987975"/>
          </a:xfrm>
          <a:prstGeom prst="rect">
            <a:avLst/>
          </a:prstGeom>
        </p:spPr>
      </p:pic>
    </p:spTree>
    <p:extLst>
      <p:ext uri="{BB962C8B-B14F-4D97-AF65-F5344CB8AC3E}">
        <p14:creationId xmlns:p14="http://schemas.microsoft.com/office/powerpoint/2010/main" val="28262657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4304306"/>
          </a:xfrm>
        </p:spPr>
        <p:txBody>
          <a:bodyPr/>
          <a:lstStyle/>
          <a:p>
            <a:pPr marL="285750" lvl="0" indent="-285750" algn="just">
              <a:buFont typeface="Wingdings" panose="05000000000000000000" pitchFamily="2" charset="2"/>
              <a:buChar char="v"/>
            </a:pPr>
            <a:r>
              <a:rPr lang="tr-TR" sz="2400" spc="0" dirty="0" smtClean="0">
                <a:solidFill>
                  <a:prstClr val="black"/>
                </a:solidFill>
                <a:latin typeface="+mn-lt"/>
              </a:rPr>
              <a:t>6331 </a:t>
            </a:r>
            <a:r>
              <a:rPr lang="tr-TR" sz="2400" spc="0" dirty="0">
                <a:solidFill>
                  <a:prstClr val="black"/>
                </a:solidFill>
                <a:latin typeface="+mn-lt"/>
              </a:rPr>
              <a:t>sayılı </a:t>
            </a:r>
            <a:r>
              <a:rPr lang="tr-TR" sz="2400" spc="0" dirty="0" smtClean="0">
                <a:solidFill>
                  <a:prstClr val="black"/>
                </a:solidFill>
                <a:latin typeface="+mn-lt"/>
              </a:rPr>
              <a:t>İş Sağlığı </a:t>
            </a:r>
            <a:r>
              <a:rPr lang="tr-TR" sz="2400" spc="0" dirty="0">
                <a:solidFill>
                  <a:prstClr val="black"/>
                </a:solidFill>
                <a:latin typeface="+mn-lt"/>
              </a:rPr>
              <a:t>ve </a:t>
            </a:r>
            <a:r>
              <a:rPr lang="tr-TR" sz="2400" spc="0" dirty="0" smtClean="0">
                <a:solidFill>
                  <a:prstClr val="black"/>
                </a:solidFill>
                <a:latin typeface="+mn-lt"/>
              </a:rPr>
              <a:t>Güvenliği </a:t>
            </a:r>
            <a:r>
              <a:rPr lang="tr-TR" sz="2400" spc="0" dirty="0">
                <a:solidFill>
                  <a:prstClr val="black"/>
                </a:solidFill>
                <a:latin typeface="+mn-lt"/>
              </a:rPr>
              <a:t>Yasasında </a:t>
            </a:r>
            <a:r>
              <a:rPr lang="tr-TR" sz="2400" spc="0" dirty="0">
                <a:solidFill>
                  <a:srgbClr val="FF0000"/>
                </a:solidFill>
                <a:latin typeface="+mn-lt"/>
              </a:rPr>
              <a:t>mesleki risklere maruziyet sonucu ortaya çıkan hastalık</a:t>
            </a:r>
            <a:r>
              <a:rPr lang="tr-TR" sz="2400" spc="0" dirty="0">
                <a:solidFill>
                  <a:prstClr val="black"/>
                </a:solidFill>
                <a:latin typeface="+mn-lt"/>
              </a:rPr>
              <a:t> olarak </a:t>
            </a:r>
            <a:r>
              <a:rPr lang="tr-TR" sz="2400" spc="0" dirty="0" smtClean="0">
                <a:solidFill>
                  <a:prstClr val="black"/>
                </a:solidFill>
                <a:latin typeface="+mn-lt"/>
              </a:rPr>
              <a:t>tanımlanmıştır. </a:t>
            </a:r>
          </a:p>
          <a:p>
            <a:pPr lvl="0" algn="just"/>
            <a:endParaRPr lang="tr-TR" sz="2400" spc="0" dirty="0">
              <a:solidFill>
                <a:prstClr val="black"/>
              </a:solidFill>
              <a:latin typeface="+mn-lt"/>
            </a:endParaRPr>
          </a:p>
          <a:p>
            <a:pPr marL="285750" lvl="0" indent="-285750" algn="just">
              <a:buFont typeface="Wingdings" panose="05000000000000000000" pitchFamily="2" charset="2"/>
              <a:buChar char="v"/>
            </a:pPr>
            <a:r>
              <a:rPr lang="tr-TR" sz="2400" spc="0" dirty="0" smtClean="0">
                <a:solidFill>
                  <a:prstClr val="black"/>
                </a:solidFill>
                <a:latin typeface="+mn-lt"/>
              </a:rPr>
              <a:t>5510 </a:t>
            </a:r>
            <a:r>
              <a:rPr lang="tr-TR" sz="2400" spc="0" dirty="0">
                <a:solidFill>
                  <a:prstClr val="black"/>
                </a:solidFill>
                <a:latin typeface="+mn-lt"/>
              </a:rPr>
              <a:t>sayılı Sosyal Sigortalar ve Genel </a:t>
            </a:r>
            <a:r>
              <a:rPr lang="tr-TR" sz="2400" spc="0" dirty="0" smtClean="0">
                <a:solidFill>
                  <a:prstClr val="black"/>
                </a:solidFill>
                <a:latin typeface="+mn-lt"/>
              </a:rPr>
              <a:t>Sağlık </a:t>
            </a:r>
            <a:r>
              <a:rPr lang="tr-TR" sz="2400" spc="0" dirty="0">
                <a:solidFill>
                  <a:prstClr val="black"/>
                </a:solidFill>
                <a:latin typeface="+mn-lt"/>
              </a:rPr>
              <a:t>Sigortası Kanunu’nun 14. maddesinde meslek </a:t>
            </a:r>
            <a:r>
              <a:rPr lang="tr-TR" sz="2400" spc="0" dirty="0" smtClean="0">
                <a:solidFill>
                  <a:prstClr val="black"/>
                </a:solidFill>
                <a:latin typeface="+mn-lt"/>
              </a:rPr>
              <a:t>hastalığı; </a:t>
            </a:r>
            <a:r>
              <a:rPr lang="tr-TR" sz="2400" spc="0" dirty="0">
                <a:solidFill>
                  <a:srgbClr val="FF0000"/>
                </a:solidFill>
                <a:latin typeface="+mn-lt"/>
              </a:rPr>
              <a:t>sigortalının </a:t>
            </a:r>
            <a:r>
              <a:rPr lang="tr-TR" sz="2400" spc="0" dirty="0" smtClean="0">
                <a:solidFill>
                  <a:srgbClr val="FF0000"/>
                </a:solidFill>
                <a:latin typeface="+mn-lt"/>
              </a:rPr>
              <a:t>çalıştığı işin niteliğine </a:t>
            </a:r>
            <a:r>
              <a:rPr lang="tr-TR" sz="2400" spc="0" dirty="0">
                <a:solidFill>
                  <a:srgbClr val="FF0000"/>
                </a:solidFill>
                <a:latin typeface="+mn-lt"/>
              </a:rPr>
              <a:t>göre, tekrarlanan bir sebeple veya </a:t>
            </a:r>
            <a:r>
              <a:rPr lang="tr-TR" sz="2400" spc="0" dirty="0" smtClean="0">
                <a:solidFill>
                  <a:srgbClr val="FF0000"/>
                </a:solidFill>
                <a:latin typeface="+mn-lt"/>
              </a:rPr>
              <a:t>işin </a:t>
            </a:r>
            <a:r>
              <a:rPr lang="tr-TR" sz="2400" spc="0" dirty="0">
                <a:solidFill>
                  <a:srgbClr val="FF0000"/>
                </a:solidFill>
                <a:latin typeface="+mn-lt"/>
              </a:rPr>
              <a:t>yürütüm </a:t>
            </a:r>
            <a:r>
              <a:rPr lang="tr-TR" sz="2400" spc="0" dirty="0" smtClean="0">
                <a:solidFill>
                  <a:srgbClr val="FF0000"/>
                </a:solidFill>
                <a:latin typeface="+mn-lt"/>
              </a:rPr>
              <a:t>şartları </a:t>
            </a:r>
            <a:r>
              <a:rPr lang="tr-TR" sz="2400" spc="0" dirty="0">
                <a:solidFill>
                  <a:srgbClr val="FF0000"/>
                </a:solidFill>
                <a:latin typeface="+mn-lt"/>
              </a:rPr>
              <a:t>yüzünden </a:t>
            </a:r>
            <a:r>
              <a:rPr lang="tr-TR" sz="2400" spc="0" dirty="0" smtClean="0">
                <a:solidFill>
                  <a:srgbClr val="FF0000"/>
                </a:solidFill>
                <a:latin typeface="+mn-lt"/>
              </a:rPr>
              <a:t>uğradığı </a:t>
            </a:r>
            <a:r>
              <a:rPr lang="tr-TR" sz="2400" spc="0" dirty="0">
                <a:solidFill>
                  <a:srgbClr val="FF0000"/>
                </a:solidFill>
                <a:latin typeface="+mn-lt"/>
              </a:rPr>
              <a:t>geçici veya sürekli hastalık, sakatlık veya ruhi arıza halleridir.</a:t>
            </a:r>
            <a:r>
              <a:rPr lang="tr-TR" sz="2400" spc="0" dirty="0">
                <a:solidFill>
                  <a:prstClr val="black"/>
                </a:solidFill>
                <a:latin typeface="+mn-lt"/>
              </a:rPr>
              <a:t> </a:t>
            </a:r>
            <a:endParaRPr lang="tr-TR" sz="2800" dirty="0" smtClean="0">
              <a:solidFill>
                <a:schemeClr val="tx1"/>
              </a:solidFill>
              <a:latin typeface="+mn-lt"/>
              <a:ea typeface="Ebrima" panose="02000000000000000000" pitchFamily="2" charset="0"/>
              <a:cs typeface="Ebrima" panose="02000000000000000000" pitchFamily="2" charset="0"/>
            </a:endParaRPr>
          </a:p>
        </p:txBody>
      </p:sp>
      <p:sp>
        <p:nvSpPr>
          <p:cNvPr id="4" name="Metin Yer Tutucusu 3"/>
          <p:cNvSpPr>
            <a:spLocks noGrp="1"/>
          </p:cNvSpPr>
          <p:nvPr>
            <p:ph type="body" sz="quarter" idx="13"/>
          </p:nvPr>
        </p:nvSpPr>
        <p:spPr>
          <a:xfrm>
            <a:off x="245168" y="249404"/>
            <a:ext cx="6202000" cy="1069850"/>
          </a:xfrm>
        </p:spPr>
        <p:txBody>
          <a:bodyPr/>
          <a:lstStyle/>
          <a:p>
            <a:r>
              <a:rPr lang="tr-TR" sz="4800" dirty="0" smtClean="0">
                <a:solidFill>
                  <a:schemeClr val="accent3">
                    <a:lumMod val="50000"/>
                  </a:schemeClr>
                </a:solidFill>
              </a:rPr>
              <a:t>Tanım</a:t>
            </a:r>
            <a:endParaRPr lang="tr-TR" sz="4800" dirty="0">
              <a:solidFill>
                <a:schemeClr val="accent3">
                  <a:lumMod val="50000"/>
                </a:schemeClr>
              </a:solidFill>
            </a:endParaRPr>
          </a:p>
        </p:txBody>
      </p:sp>
    </p:spTree>
    <p:extLst>
      <p:ext uri="{BB962C8B-B14F-4D97-AF65-F5344CB8AC3E}">
        <p14:creationId xmlns:p14="http://schemas.microsoft.com/office/powerpoint/2010/main" val="4044445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9742693" cy="3789709"/>
          </a:xfrm>
        </p:spPr>
        <p:txBody>
          <a:bodyPr/>
          <a:lstStyle/>
          <a:p>
            <a:pPr lvl="0" algn="just"/>
            <a:r>
              <a:rPr lang="tr-TR" sz="2400" spc="0" dirty="0">
                <a:solidFill>
                  <a:prstClr val="black"/>
                </a:solidFill>
                <a:latin typeface="+mn-lt"/>
              </a:rPr>
              <a:t>Tanım</a:t>
            </a:r>
            <a:r>
              <a:rPr lang="tr-TR" sz="2400" spc="0" dirty="0" smtClean="0">
                <a:solidFill>
                  <a:prstClr val="black"/>
                </a:solidFill>
                <a:latin typeface="+mn-lt"/>
              </a:rPr>
              <a:t>: Biyolojik </a:t>
            </a:r>
            <a:r>
              <a:rPr lang="tr-TR" sz="2400" spc="0" dirty="0">
                <a:solidFill>
                  <a:prstClr val="black"/>
                </a:solidFill>
                <a:latin typeface="+mn-lt"/>
              </a:rPr>
              <a:t>etkenler: Herhangi bir enfeksiyona, alerjiye veya zehirlenmeye neden olabilen, genetik olarak değiştirilmiş olanlar da dahil mikroorganizmaları, hücre kültürlerini ve insan </a:t>
            </a:r>
            <a:r>
              <a:rPr lang="tr-TR" sz="2400" spc="0" dirty="0" err="1">
                <a:solidFill>
                  <a:prstClr val="black"/>
                </a:solidFill>
                <a:latin typeface="+mn-lt"/>
              </a:rPr>
              <a:t>endoparazitlerini</a:t>
            </a:r>
            <a:r>
              <a:rPr lang="tr-TR" sz="2400" spc="0" dirty="0">
                <a:solidFill>
                  <a:prstClr val="black"/>
                </a:solidFill>
                <a:latin typeface="+mn-lt"/>
              </a:rPr>
              <a:t> kapsar.</a:t>
            </a:r>
          </a:p>
          <a:p>
            <a:pPr lvl="0"/>
            <a:r>
              <a:rPr lang="tr-TR" sz="2400" spc="0" dirty="0" smtClean="0">
                <a:solidFill>
                  <a:prstClr val="black"/>
                </a:solidFill>
                <a:latin typeface="+mn-lt"/>
              </a:rPr>
              <a:t>Mevzuata yükümlülükleri, </a:t>
            </a:r>
            <a:r>
              <a:rPr lang="tr-TR" sz="2400" spc="0" dirty="0">
                <a:solidFill>
                  <a:prstClr val="black"/>
                </a:solidFill>
                <a:latin typeface="+mn-lt"/>
              </a:rPr>
              <a:t>bu etkenlere doğrudan yada dolaylı maruz kalma riski bulunan iş yerlerini kapsamaktadır</a:t>
            </a:r>
            <a:r>
              <a:rPr lang="tr-TR" sz="2400" spc="0" dirty="0" smtClean="0">
                <a:solidFill>
                  <a:prstClr val="black"/>
                </a:solidFill>
                <a:latin typeface="+mn-lt"/>
              </a:rPr>
              <a:t>.</a:t>
            </a:r>
          </a:p>
          <a:p>
            <a:pPr lvl="0"/>
            <a:r>
              <a:rPr lang="tr-TR" spc="0" dirty="0">
                <a:solidFill>
                  <a:prstClr val="black"/>
                </a:solidFill>
                <a:latin typeface="+mn-lt"/>
              </a:rPr>
              <a:t>a) </a:t>
            </a:r>
            <a:r>
              <a:rPr lang="tr-TR" spc="0" dirty="0">
                <a:solidFill>
                  <a:srgbClr val="FF0000"/>
                </a:solidFill>
                <a:latin typeface="+mn-lt"/>
              </a:rPr>
              <a:t>20/6/2012 tarihli ve 6331 sayılı İş Sağlığı ve Güvenliği Kanunu</a:t>
            </a:r>
            <a:r>
              <a:rPr lang="tr-TR" spc="0" dirty="0">
                <a:solidFill>
                  <a:prstClr val="black"/>
                </a:solidFill>
                <a:latin typeface="+mn-lt"/>
              </a:rPr>
              <a:t> kapsamına giren işyerlerinde; çalışanların yaptıkları işlerden dolayı biyolojik etkenlere maruz kaldıkları veya maruz kalabilecekleri işleri,</a:t>
            </a:r>
          </a:p>
          <a:p>
            <a:pPr lvl="0"/>
            <a:r>
              <a:rPr lang="tr-TR" spc="0" dirty="0">
                <a:solidFill>
                  <a:prstClr val="black"/>
                </a:solidFill>
                <a:latin typeface="+mn-lt"/>
              </a:rPr>
              <a:t>b) Biyolojik etkenle doğrudan çalışılmayan veya biyolojik etkenin kullanılmadığı ancak, çalışanların biyolojik etkene </a:t>
            </a:r>
            <a:r>
              <a:rPr lang="tr-TR" spc="0" dirty="0" err="1">
                <a:solidFill>
                  <a:prstClr val="black"/>
                </a:solidFill>
                <a:latin typeface="+mn-lt"/>
              </a:rPr>
              <a:t>maruziyetine</a:t>
            </a:r>
            <a:r>
              <a:rPr lang="tr-TR" spc="0" dirty="0">
                <a:solidFill>
                  <a:prstClr val="black"/>
                </a:solidFill>
                <a:latin typeface="+mn-lt"/>
              </a:rPr>
              <a:t> neden olabilecek işleri kapsar.</a:t>
            </a:r>
          </a:p>
          <a:p>
            <a:pPr lvl="0"/>
            <a:endParaRPr lang="tr-TR" sz="2400" spc="0" dirty="0" smtClean="0">
              <a:solidFill>
                <a:prstClr val="black"/>
              </a:solidFill>
              <a:latin typeface="+mn-lt"/>
            </a:endParaRPr>
          </a:p>
          <a:p>
            <a:pPr lvl="0"/>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Etmenleri</a:t>
            </a:r>
          </a:p>
        </p:txBody>
      </p:sp>
      <p:pic>
        <p:nvPicPr>
          <p:cNvPr id="2" name="Resim 1"/>
          <p:cNvPicPr>
            <a:picLocks noChangeAspect="1"/>
          </p:cNvPicPr>
          <p:nvPr/>
        </p:nvPicPr>
        <p:blipFill>
          <a:blip r:embed="rId2">
            <a:clrChange>
              <a:clrFrom>
                <a:srgbClr val="FFFFFF"/>
              </a:clrFrom>
              <a:clrTo>
                <a:srgbClr val="FFFFFF">
                  <a:alpha val="0"/>
                </a:srgbClr>
              </a:clrTo>
            </a:clrChange>
          </a:blip>
          <a:stretch>
            <a:fillRect/>
          </a:stretch>
        </p:blipFill>
        <p:spPr>
          <a:xfrm>
            <a:off x="245168" y="4558477"/>
            <a:ext cx="3300964" cy="2221146"/>
          </a:xfrm>
          <a:prstGeom prst="rect">
            <a:avLst/>
          </a:prstGeom>
        </p:spPr>
      </p:pic>
    </p:spTree>
    <p:extLst>
      <p:ext uri="{BB962C8B-B14F-4D97-AF65-F5344CB8AC3E}">
        <p14:creationId xmlns:p14="http://schemas.microsoft.com/office/powerpoint/2010/main" val="37367585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5"/>
            <a:ext cx="7783264" cy="3110441"/>
          </a:xfrm>
        </p:spPr>
        <p:txBody>
          <a:bodyPr/>
          <a:lstStyle/>
          <a:p>
            <a:pPr lvl="0" algn="just"/>
            <a:r>
              <a:rPr lang="tr-TR" sz="2400" spc="0" dirty="0">
                <a:solidFill>
                  <a:schemeClr val="accent2">
                    <a:lumMod val="50000"/>
                  </a:schemeClr>
                </a:solidFill>
                <a:latin typeface="+mn-lt"/>
              </a:rPr>
              <a:t>Biyolojik etkenler, enfeksiyon risk düzeyine göre aşağıdaki 4 risk grubunda sınıflandırılır:</a:t>
            </a:r>
          </a:p>
          <a:p>
            <a:pPr lvl="0" algn="just"/>
            <a:r>
              <a:rPr lang="tr-TR" sz="2400" spc="0" dirty="0">
                <a:solidFill>
                  <a:prstClr val="black"/>
                </a:solidFill>
                <a:latin typeface="+mn-lt"/>
              </a:rPr>
              <a:t>a) </a:t>
            </a:r>
            <a:r>
              <a:rPr lang="tr-TR" sz="2400" spc="0" dirty="0">
                <a:solidFill>
                  <a:srgbClr val="FF0000"/>
                </a:solidFill>
                <a:latin typeface="+mn-lt"/>
              </a:rPr>
              <a:t>Grup 1</a:t>
            </a:r>
            <a:r>
              <a:rPr lang="tr-TR" sz="2400" spc="0" dirty="0">
                <a:solidFill>
                  <a:prstClr val="black"/>
                </a:solidFill>
                <a:latin typeface="+mn-lt"/>
              </a:rPr>
              <a:t> biyolojik etkenler: İnsanda </a:t>
            </a:r>
            <a:r>
              <a:rPr lang="tr-TR" sz="2400" spc="0" dirty="0">
                <a:solidFill>
                  <a:srgbClr val="FF0000"/>
                </a:solidFill>
                <a:latin typeface="+mn-lt"/>
              </a:rPr>
              <a:t>hastalığa yol açma ihtimali bulunmayan</a:t>
            </a:r>
            <a:r>
              <a:rPr lang="tr-TR" sz="2400" spc="0" dirty="0">
                <a:solidFill>
                  <a:prstClr val="black"/>
                </a:solidFill>
                <a:latin typeface="+mn-lt"/>
              </a:rPr>
              <a:t> biyolojik etkenler.</a:t>
            </a:r>
          </a:p>
          <a:p>
            <a:pPr lvl="0" algn="just"/>
            <a:r>
              <a:rPr lang="tr-TR" sz="2400" spc="0" dirty="0">
                <a:solidFill>
                  <a:prstClr val="black"/>
                </a:solidFill>
                <a:latin typeface="+mn-lt"/>
              </a:rPr>
              <a:t>b) </a:t>
            </a:r>
            <a:r>
              <a:rPr lang="tr-TR" sz="2400" spc="0" dirty="0">
                <a:solidFill>
                  <a:srgbClr val="FF0000"/>
                </a:solidFill>
                <a:latin typeface="+mn-lt"/>
              </a:rPr>
              <a:t>Grup 2</a:t>
            </a:r>
            <a:r>
              <a:rPr lang="tr-TR" sz="2400" spc="0" dirty="0">
                <a:solidFill>
                  <a:prstClr val="black"/>
                </a:solidFill>
                <a:latin typeface="+mn-lt"/>
              </a:rPr>
              <a:t> biyolojik etkenler: İnsanda </a:t>
            </a:r>
            <a:r>
              <a:rPr lang="tr-TR" sz="2400" spc="0" dirty="0">
                <a:solidFill>
                  <a:srgbClr val="FF0000"/>
                </a:solidFill>
                <a:latin typeface="+mn-lt"/>
              </a:rPr>
              <a:t>hastalığa neden olabilen</a:t>
            </a:r>
            <a:r>
              <a:rPr lang="tr-TR" sz="2400" spc="0" dirty="0">
                <a:solidFill>
                  <a:prstClr val="black"/>
                </a:solidFill>
                <a:latin typeface="+mn-lt"/>
              </a:rPr>
              <a:t>, çalışanlara zarar verebilecek, ancak </a:t>
            </a:r>
            <a:r>
              <a:rPr lang="tr-TR" sz="2400" spc="0" dirty="0">
                <a:solidFill>
                  <a:srgbClr val="FF0000"/>
                </a:solidFill>
                <a:latin typeface="+mn-lt"/>
              </a:rPr>
              <a:t>topluma yayılma olasılığı olmayan</a:t>
            </a:r>
            <a:r>
              <a:rPr lang="tr-TR" sz="2400" spc="0" dirty="0">
                <a:solidFill>
                  <a:prstClr val="black"/>
                </a:solidFill>
                <a:latin typeface="+mn-lt"/>
              </a:rPr>
              <a:t>, genellikle etkili korunma veya tedavi imkânı bulunan biyolojik etkenler</a:t>
            </a:r>
            <a:r>
              <a:rPr lang="tr-TR" sz="2400" spc="0" dirty="0" smtClean="0">
                <a:solidFill>
                  <a:prstClr val="black"/>
                </a:solidFill>
                <a:latin typeface="+mn-lt"/>
              </a:rPr>
              <a:t>.</a:t>
            </a:r>
            <a:endParaRPr lang="tr-TR" sz="2400" spc="0" dirty="0">
              <a:solidFill>
                <a:prstClr val="black"/>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 Sınıflandırma</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026038"/>
            <a:ext cx="3291841" cy="2740522"/>
          </a:xfrm>
          <a:prstGeom prst="rect">
            <a:avLst/>
          </a:prstGeom>
        </p:spPr>
      </p:pic>
    </p:spTree>
    <p:extLst>
      <p:ext uri="{BB962C8B-B14F-4D97-AF65-F5344CB8AC3E}">
        <p14:creationId xmlns:p14="http://schemas.microsoft.com/office/powerpoint/2010/main" val="23027019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952107"/>
            <a:ext cx="7783264" cy="4638796"/>
          </a:xfrm>
        </p:spPr>
        <p:txBody>
          <a:bodyPr/>
          <a:lstStyle/>
          <a:p>
            <a:pPr lvl="0" algn="just"/>
            <a:r>
              <a:rPr lang="tr-TR" sz="2400" spc="0" dirty="0">
                <a:solidFill>
                  <a:schemeClr val="accent2">
                    <a:lumMod val="50000"/>
                  </a:schemeClr>
                </a:solidFill>
                <a:latin typeface="+mn-lt"/>
              </a:rPr>
              <a:t>Biyolojik etkenler, enfeksiyon risk düzeyine göre aşağıdaki 4 risk grubunda sınıflandırılır:</a:t>
            </a:r>
          </a:p>
          <a:p>
            <a:pPr lvl="0" algn="just"/>
            <a:r>
              <a:rPr lang="tr-TR" sz="2400" spc="0" dirty="0">
                <a:solidFill>
                  <a:prstClr val="black"/>
                </a:solidFill>
                <a:latin typeface="+mn-lt"/>
              </a:rPr>
              <a:t>c) </a:t>
            </a:r>
            <a:r>
              <a:rPr lang="tr-TR" sz="2400" spc="0" dirty="0">
                <a:solidFill>
                  <a:srgbClr val="FF0000"/>
                </a:solidFill>
                <a:latin typeface="+mn-lt"/>
              </a:rPr>
              <a:t>Grup 3</a:t>
            </a:r>
            <a:r>
              <a:rPr lang="tr-TR" sz="2400" spc="0" dirty="0">
                <a:solidFill>
                  <a:prstClr val="black"/>
                </a:solidFill>
                <a:latin typeface="+mn-lt"/>
              </a:rPr>
              <a:t> biyolojik etkenler: </a:t>
            </a:r>
            <a:r>
              <a:rPr lang="tr-TR" sz="2400" spc="0" dirty="0">
                <a:solidFill>
                  <a:srgbClr val="FF0000"/>
                </a:solidFill>
                <a:latin typeface="+mn-lt"/>
              </a:rPr>
              <a:t>İnsanda ağır hastalıklara neden olan</a:t>
            </a:r>
            <a:r>
              <a:rPr lang="tr-TR" sz="2400" spc="0" dirty="0">
                <a:solidFill>
                  <a:prstClr val="black"/>
                </a:solidFill>
                <a:latin typeface="+mn-lt"/>
              </a:rPr>
              <a:t>, çalışanlar için ciddi tehlike oluşturan, </a:t>
            </a:r>
            <a:r>
              <a:rPr lang="tr-TR" sz="2400" spc="0" dirty="0">
                <a:solidFill>
                  <a:srgbClr val="FF0000"/>
                </a:solidFill>
                <a:latin typeface="+mn-lt"/>
              </a:rPr>
              <a:t>topluma yayılma riski bulunabilen</a:t>
            </a:r>
            <a:r>
              <a:rPr lang="tr-TR" sz="2400" spc="0" dirty="0">
                <a:solidFill>
                  <a:prstClr val="black"/>
                </a:solidFill>
                <a:latin typeface="+mn-lt"/>
              </a:rPr>
              <a:t> ancak genellikle etkili korunma veya tedavi imkânı olan biyolojik etkenler.</a:t>
            </a:r>
          </a:p>
          <a:p>
            <a:pPr lvl="0" algn="just"/>
            <a:r>
              <a:rPr lang="tr-TR" sz="2400" spc="0" dirty="0">
                <a:solidFill>
                  <a:prstClr val="black"/>
                </a:solidFill>
                <a:latin typeface="+mn-lt"/>
              </a:rPr>
              <a:t>ç) </a:t>
            </a:r>
            <a:r>
              <a:rPr lang="tr-TR" sz="2400" spc="0" dirty="0">
                <a:solidFill>
                  <a:srgbClr val="FF0000"/>
                </a:solidFill>
                <a:latin typeface="+mn-lt"/>
              </a:rPr>
              <a:t>Grup 4 </a:t>
            </a:r>
            <a:r>
              <a:rPr lang="tr-TR" sz="2400" spc="0" dirty="0">
                <a:solidFill>
                  <a:prstClr val="black"/>
                </a:solidFill>
                <a:latin typeface="+mn-lt"/>
              </a:rPr>
              <a:t>biyolojik etkenler: </a:t>
            </a:r>
            <a:r>
              <a:rPr lang="tr-TR" sz="2400" spc="0" dirty="0">
                <a:solidFill>
                  <a:srgbClr val="FF0000"/>
                </a:solidFill>
                <a:latin typeface="+mn-lt"/>
              </a:rPr>
              <a:t>İnsanda ağır hastalıklara neden olan</a:t>
            </a:r>
            <a:r>
              <a:rPr lang="tr-TR" sz="2400" spc="0" dirty="0">
                <a:solidFill>
                  <a:prstClr val="black"/>
                </a:solidFill>
                <a:latin typeface="+mn-lt"/>
              </a:rPr>
              <a:t>, çalışanlar için ciddi tehlike oluşturan, </a:t>
            </a:r>
            <a:r>
              <a:rPr lang="tr-TR" sz="2400" spc="0" dirty="0">
                <a:solidFill>
                  <a:srgbClr val="FF0000"/>
                </a:solidFill>
                <a:latin typeface="+mn-lt"/>
              </a:rPr>
              <a:t>topluma yayılma riski yüksek olan</a:t>
            </a:r>
            <a:r>
              <a:rPr lang="tr-TR" sz="2400" spc="0" dirty="0">
                <a:solidFill>
                  <a:prstClr val="black"/>
                </a:solidFill>
                <a:latin typeface="+mn-lt"/>
              </a:rPr>
              <a:t> </a:t>
            </a:r>
            <a:r>
              <a:rPr lang="tr-TR" sz="2400" spc="0" dirty="0">
                <a:solidFill>
                  <a:srgbClr val="FF0000"/>
                </a:solidFill>
                <a:latin typeface="+mn-lt"/>
              </a:rPr>
              <a:t>ancak etkili korunma ve tedavi yöntemi bulunmayan biyolojik etkenler</a:t>
            </a:r>
            <a:r>
              <a:rPr lang="tr-TR" sz="2400" spc="0" dirty="0" smtClean="0">
                <a:solidFill>
                  <a:srgbClr val="FF0000"/>
                </a:solidFill>
                <a:latin typeface="+mn-lt"/>
              </a:rPr>
              <a:t>.</a:t>
            </a:r>
          </a:p>
          <a:p>
            <a:pPr lvl="0" algn="just"/>
            <a:r>
              <a:rPr lang="tr-TR" sz="2400" spc="0" dirty="0">
                <a:solidFill>
                  <a:srgbClr val="FF0000"/>
                </a:solidFill>
                <a:effectLst>
                  <a:outerShdw blurRad="38100" dist="38100" dir="2700000" algn="tl">
                    <a:srgbClr val="000000">
                      <a:alpha val="43137"/>
                    </a:srgbClr>
                  </a:outerShdw>
                </a:effectLst>
                <a:latin typeface="+mn-lt"/>
              </a:rPr>
              <a:t>Grup 1 zararsız etkenleri, </a:t>
            </a:r>
            <a:endParaRPr lang="tr-TR" sz="2400" spc="0" dirty="0" smtClean="0">
              <a:solidFill>
                <a:srgbClr val="FF0000"/>
              </a:solidFill>
              <a:effectLst>
                <a:outerShdw blurRad="38100" dist="38100" dir="2700000" algn="tl">
                  <a:srgbClr val="000000">
                    <a:alpha val="43137"/>
                  </a:srgbClr>
                </a:outerShdw>
              </a:effectLst>
              <a:latin typeface="+mn-lt"/>
            </a:endParaRPr>
          </a:p>
          <a:p>
            <a:pPr lvl="0" algn="just"/>
            <a:r>
              <a:rPr lang="tr-TR" sz="2400" spc="0" dirty="0" smtClean="0">
                <a:solidFill>
                  <a:srgbClr val="FF0000"/>
                </a:solidFill>
                <a:effectLst>
                  <a:outerShdw blurRad="38100" dist="38100" dir="2700000" algn="tl">
                    <a:srgbClr val="000000">
                      <a:alpha val="43137"/>
                    </a:srgbClr>
                  </a:outerShdw>
                </a:effectLst>
                <a:latin typeface="+mn-lt"/>
              </a:rPr>
              <a:t>Grup </a:t>
            </a:r>
            <a:r>
              <a:rPr lang="tr-TR" sz="2400" spc="0" dirty="0">
                <a:solidFill>
                  <a:srgbClr val="FF0000"/>
                </a:solidFill>
                <a:effectLst>
                  <a:outerShdw blurRad="38100" dist="38100" dir="2700000" algn="tl">
                    <a:srgbClr val="000000">
                      <a:alpha val="43137"/>
                    </a:srgbClr>
                  </a:outerShdw>
                </a:effectLst>
                <a:latin typeface="+mn-lt"/>
              </a:rPr>
              <a:t>4 ise en zararlı etkenleri içerir.</a:t>
            </a:r>
          </a:p>
          <a:p>
            <a:pPr lvl="0" algn="just"/>
            <a:endParaRPr lang="tr-TR" sz="2400" spc="0" dirty="0" smtClean="0">
              <a:solidFill>
                <a:srgbClr val="FF0000"/>
              </a:solidFill>
              <a:latin typeface="+mn-lt"/>
            </a:endParaRPr>
          </a:p>
          <a:p>
            <a:pPr lvl="0" algn="just"/>
            <a:endParaRPr lang="tr-TR" sz="24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 Sınıflandırma</a:t>
            </a:r>
            <a:endParaRPr lang="tr-TR" sz="4800" dirty="0">
              <a:solidFill>
                <a:schemeClr val="accent3">
                  <a:lumMod val="50000"/>
                </a:schemeClr>
              </a:solidFill>
            </a:endParaRPr>
          </a:p>
        </p:txBody>
      </p:sp>
      <p:pic>
        <p:nvPicPr>
          <p:cNvPr id="5" name="Resim 4"/>
          <p:cNvPicPr>
            <a:picLocks noChangeAspect="1"/>
          </p:cNvPicPr>
          <p:nvPr/>
        </p:nvPicPr>
        <p:blipFill>
          <a:blip r:embed="rId2"/>
          <a:stretch>
            <a:fillRect/>
          </a:stretch>
        </p:blipFill>
        <p:spPr>
          <a:xfrm>
            <a:off x="5316583" y="4303445"/>
            <a:ext cx="3018158" cy="2512676"/>
          </a:xfrm>
          <a:prstGeom prst="rect">
            <a:avLst/>
          </a:prstGeom>
        </p:spPr>
      </p:pic>
    </p:spTree>
    <p:extLst>
      <p:ext uri="{BB962C8B-B14F-4D97-AF65-F5344CB8AC3E}">
        <p14:creationId xmlns:p14="http://schemas.microsoft.com/office/powerpoint/2010/main" val="10388883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030485"/>
            <a:ext cx="7691824" cy="4599606"/>
          </a:xfrm>
        </p:spPr>
        <p:txBody>
          <a:bodyPr/>
          <a:lstStyle/>
          <a:p>
            <a:pPr lvl="0" algn="just"/>
            <a:r>
              <a:rPr lang="tr-TR" sz="2400" spc="0" dirty="0">
                <a:solidFill>
                  <a:schemeClr val="accent2">
                    <a:lumMod val="50000"/>
                  </a:schemeClr>
                </a:solidFill>
                <a:latin typeface="+mn-lt"/>
              </a:rPr>
              <a:t>Risk Değerlendirmesi ve acil eylem planı biyolojik etkenin sınıfına, yetkili makamların önerilerine ve sahadan alınan bilgilere göre </a:t>
            </a:r>
            <a:r>
              <a:rPr lang="tr-TR" sz="2400" spc="0" dirty="0" smtClean="0">
                <a:solidFill>
                  <a:schemeClr val="accent2">
                    <a:lumMod val="50000"/>
                  </a:schemeClr>
                </a:solidFill>
                <a:latin typeface="+mn-lt"/>
              </a:rPr>
              <a:t>yapılmalıdır.</a:t>
            </a:r>
          </a:p>
          <a:p>
            <a:pPr lvl="0" algn="just"/>
            <a:r>
              <a:rPr lang="tr-TR" sz="1800" spc="0" dirty="0">
                <a:solidFill>
                  <a:prstClr val="black"/>
                </a:solidFill>
                <a:latin typeface="+mn-lt"/>
              </a:rPr>
              <a:t>Aşağıda sayılan hususlar dikkate alınarak risk değerlendirmesi yapılır:</a:t>
            </a:r>
          </a:p>
          <a:p>
            <a:pPr lvl="0" algn="just"/>
            <a:r>
              <a:rPr lang="tr-TR" sz="1800" spc="0" dirty="0">
                <a:solidFill>
                  <a:prstClr val="black"/>
                </a:solidFill>
                <a:latin typeface="+mn-lt"/>
              </a:rPr>
              <a:t>a) İnsan sağlığına zararlı olan veya olabilecek biyolojik etkenlerin sınıflandırılması.</a:t>
            </a:r>
          </a:p>
          <a:p>
            <a:pPr lvl="0" algn="just"/>
            <a:r>
              <a:rPr lang="tr-TR" sz="1800" spc="0" dirty="0">
                <a:solidFill>
                  <a:prstClr val="black"/>
                </a:solidFill>
                <a:latin typeface="+mn-lt"/>
              </a:rPr>
              <a:t>b) Yetkili makamların, çalışanların sağlığını korumak için biyolojik etkenlerin denetim altına alınması hakkındaki önerileri.</a:t>
            </a:r>
          </a:p>
          <a:p>
            <a:pPr lvl="0" algn="just"/>
            <a:r>
              <a:rPr lang="tr-TR" sz="1800" spc="0" dirty="0">
                <a:solidFill>
                  <a:prstClr val="black"/>
                </a:solidFill>
                <a:latin typeface="+mn-lt"/>
              </a:rPr>
              <a:t>c) Çalışanların yaptıkları işler sonucunda ortaya çıkabilecek hastalıklarla ilgili bilgiler.</a:t>
            </a:r>
          </a:p>
          <a:p>
            <a:pPr lvl="0" algn="just"/>
            <a:r>
              <a:rPr lang="tr-TR" sz="1800" spc="0" dirty="0">
                <a:solidFill>
                  <a:prstClr val="black"/>
                </a:solidFill>
                <a:latin typeface="+mn-lt"/>
              </a:rPr>
              <a:t>ç) Çalışanların yaptıkları işler sonucunda ortaya çıkabilecek alerjik veya </a:t>
            </a:r>
            <a:r>
              <a:rPr lang="tr-TR" sz="1800" spc="0" dirty="0" err="1">
                <a:solidFill>
                  <a:prstClr val="black"/>
                </a:solidFill>
                <a:latin typeface="+mn-lt"/>
              </a:rPr>
              <a:t>toksik</a:t>
            </a:r>
            <a:r>
              <a:rPr lang="tr-TR" sz="1800" spc="0" dirty="0">
                <a:solidFill>
                  <a:prstClr val="black"/>
                </a:solidFill>
                <a:latin typeface="+mn-lt"/>
              </a:rPr>
              <a:t> etkiler.</a:t>
            </a:r>
          </a:p>
          <a:p>
            <a:pPr lvl="0" algn="just"/>
            <a:r>
              <a:rPr lang="tr-TR" sz="1800" spc="0" dirty="0">
                <a:solidFill>
                  <a:prstClr val="black"/>
                </a:solidFill>
                <a:latin typeface="+mn-lt"/>
              </a:rPr>
              <a:t>d) Yaptıkları işle doğrudan bağlantılı olarak çalışanların yakalandığı hastalıklar ile ilgili bilgiler</a:t>
            </a:r>
            <a:r>
              <a:rPr lang="tr-TR" sz="1800" spc="0" dirty="0" smtClean="0">
                <a:solidFill>
                  <a:prstClr val="black"/>
                </a:solidFill>
                <a:latin typeface="+mn-lt"/>
              </a:rPr>
              <a:t>.</a:t>
            </a:r>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spTree>
    <p:extLst>
      <p:ext uri="{BB962C8B-B14F-4D97-AF65-F5344CB8AC3E}">
        <p14:creationId xmlns:p14="http://schemas.microsoft.com/office/powerpoint/2010/main" val="573249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5"/>
            <a:ext cx="9115677" cy="5709949"/>
          </a:xfrm>
        </p:spPr>
        <p:txBody>
          <a:bodyPr/>
          <a:lstStyle/>
          <a:p>
            <a:pPr lvl="0" algn="just"/>
            <a:r>
              <a:rPr lang="tr-TR" sz="2800" u="sng" spc="0" dirty="0">
                <a:solidFill>
                  <a:schemeClr val="accent2">
                    <a:lumMod val="50000"/>
                  </a:schemeClr>
                </a:solidFill>
                <a:latin typeface="+mn-lt"/>
              </a:rPr>
              <a:t>Grup 3,4 etkenlere maruz kalanların kayıtları 15 yıl saklanmalıdır, kronik </a:t>
            </a:r>
            <a:r>
              <a:rPr lang="tr-TR" sz="2800" u="sng" spc="0" dirty="0" smtClean="0">
                <a:solidFill>
                  <a:schemeClr val="accent2">
                    <a:lumMod val="50000"/>
                  </a:schemeClr>
                </a:solidFill>
                <a:latin typeface="+mn-lt"/>
              </a:rPr>
              <a:t>enfeksiyon riski varsa bu süre 40 yıldır.</a:t>
            </a:r>
          </a:p>
          <a:p>
            <a:pPr lvl="0" algn="just"/>
            <a:r>
              <a:rPr lang="tr-TR" sz="1800" spc="0" dirty="0" smtClean="0">
                <a:solidFill>
                  <a:prstClr val="black"/>
                </a:solidFill>
                <a:latin typeface="+mn-lt"/>
              </a:rPr>
              <a:t>(1</a:t>
            </a:r>
            <a:r>
              <a:rPr lang="tr-TR" sz="1800" spc="0" dirty="0">
                <a:solidFill>
                  <a:prstClr val="black"/>
                </a:solidFill>
                <a:latin typeface="+mn-lt"/>
              </a:rPr>
              <a:t>) İşverenler, grup 3/4 biyolojik etkenlere maruz kalan çalışanların listesini, yapılan işin türünü, mümkünse hangi biyolojik etkene maruz kaldıklarını ve </a:t>
            </a:r>
            <a:r>
              <a:rPr lang="tr-TR" sz="1800" spc="0" dirty="0" err="1">
                <a:solidFill>
                  <a:prstClr val="black"/>
                </a:solidFill>
                <a:latin typeface="+mn-lt"/>
              </a:rPr>
              <a:t>maruziyetler</a:t>
            </a:r>
            <a:r>
              <a:rPr lang="tr-TR" sz="1800" spc="0" dirty="0">
                <a:solidFill>
                  <a:prstClr val="black"/>
                </a:solidFill>
                <a:latin typeface="+mn-lt"/>
              </a:rPr>
              <a:t>, kazalar ve olaylarla ilgili kayıtları, uygun bir şekilde tutar.</a:t>
            </a:r>
          </a:p>
          <a:p>
            <a:pPr lvl="0" algn="just"/>
            <a:r>
              <a:rPr lang="tr-TR" sz="1800" spc="0" dirty="0">
                <a:solidFill>
                  <a:prstClr val="black"/>
                </a:solidFill>
                <a:latin typeface="+mn-lt"/>
              </a:rPr>
              <a:t>(2) Bu liste ve kayıtlar, </a:t>
            </a:r>
            <a:r>
              <a:rPr lang="tr-TR" sz="1800" spc="0" dirty="0" err="1">
                <a:solidFill>
                  <a:prstClr val="black"/>
                </a:solidFill>
                <a:latin typeface="+mn-lt"/>
              </a:rPr>
              <a:t>maruziyet</a:t>
            </a:r>
            <a:r>
              <a:rPr lang="tr-TR" sz="1800" spc="0" dirty="0">
                <a:solidFill>
                  <a:prstClr val="black"/>
                </a:solidFill>
                <a:latin typeface="+mn-lt"/>
              </a:rPr>
              <a:t> sona erdikten sonra en az </a:t>
            </a:r>
            <a:r>
              <a:rPr lang="tr-TR" sz="1800" spc="0" dirty="0" err="1">
                <a:solidFill>
                  <a:prstClr val="black"/>
                </a:solidFill>
                <a:latin typeface="+mn-lt"/>
              </a:rPr>
              <a:t>onbeş</a:t>
            </a:r>
            <a:r>
              <a:rPr lang="tr-TR" sz="1800" spc="0" dirty="0">
                <a:solidFill>
                  <a:prstClr val="black"/>
                </a:solidFill>
                <a:latin typeface="+mn-lt"/>
              </a:rPr>
              <a:t> yıl saklanır; aşağıda belirtilen biyolojik etkenlere </a:t>
            </a:r>
            <a:r>
              <a:rPr lang="tr-TR" sz="1800" spc="0" dirty="0" err="1">
                <a:solidFill>
                  <a:prstClr val="black"/>
                </a:solidFill>
                <a:latin typeface="+mn-lt"/>
              </a:rPr>
              <a:t>maruziyet</a:t>
            </a:r>
            <a:r>
              <a:rPr lang="tr-TR" sz="1800" spc="0" dirty="0">
                <a:solidFill>
                  <a:prstClr val="black"/>
                </a:solidFill>
                <a:latin typeface="+mn-lt"/>
              </a:rPr>
              <a:t> söz konusu olduğunda en az kırk yıl boyunca saklanır:</a:t>
            </a:r>
          </a:p>
          <a:p>
            <a:pPr lvl="0" algn="just"/>
            <a:r>
              <a:rPr lang="tr-TR" sz="1800" spc="0" dirty="0">
                <a:solidFill>
                  <a:prstClr val="black"/>
                </a:solidFill>
                <a:latin typeface="+mn-lt"/>
              </a:rPr>
              <a:t>a) Kalıcı veya gizli enfeksiyona neden olduğu bilinen</a:t>
            </a:r>
          </a:p>
          <a:p>
            <a:pPr lvl="0" algn="just"/>
            <a:r>
              <a:rPr lang="tr-TR" sz="1800" spc="0" dirty="0">
                <a:solidFill>
                  <a:prstClr val="black"/>
                </a:solidFill>
                <a:latin typeface="+mn-lt"/>
              </a:rPr>
              <a:t>b) Seneler sonra hastalığın ortaya çıkmasına kadar teşhis edilemeyen enfeksiyonlara sebep olan</a:t>
            </a:r>
          </a:p>
          <a:p>
            <a:pPr lvl="0" algn="just"/>
            <a:r>
              <a:rPr lang="tr-TR" sz="1800" spc="0" dirty="0">
                <a:solidFill>
                  <a:prstClr val="black"/>
                </a:solidFill>
                <a:latin typeface="+mn-lt"/>
              </a:rPr>
              <a:t>c) Hastalığın gelişmesinden önce uzun kuluçka dönemi olan enfeksiyonlara sebep olan</a:t>
            </a:r>
          </a:p>
          <a:p>
            <a:pPr lvl="0" algn="just"/>
            <a:r>
              <a:rPr lang="tr-TR" sz="1800" spc="0" dirty="0">
                <a:solidFill>
                  <a:prstClr val="black"/>
                </a:solidFill>
                <a:latin typeface="+mn-lt"/>
              </a:rPr>
              <a:t>ç) Tedaviye rağmen uzun süreler boyunca tekrarlayan hastalıklarla sonuçlanan</a:t>
            </a:r>
          </a:p>
          <a:p>
            <a:pPr lvl="0" algn="just"/>
            <a:r>
              <a:rPr lang="tr-TR" sz="1800" spc="0" dirty="0">
                <a:solidFill>
                  <a:prstClr val="black"/>
                </a:solidFill>
                <a:latin typeface="+mn-lt"/>
              </a:rPr>
              <a:t>d) Uzun süreli ciddi hasar bırakabilen enfeksiyonlara sebep olan </a:t>
            </a:r>
          </a:p>
          <a:p>
            <a:pPr lvl="0" algn="just"/>
            <a:r>
              <a:rPr lang="tr-TR" sz="1800" spc="0" dirty="0">
                <a:solidFill>
                  <a:prstClr val="black"/>
                </a:solidFill>
                <a:latin typeface="+mn-lt"/>
              </a:rPr>
              <a:t>biyolojik etkenlere </a:t>
            </a:r>
            <a:r>
              <a:rPr lang="tr-TR" sz="1800" spc="0" dirty="0" err="1">
                <a:solidFill>
                  <a:prstClr val="black"/>
                </a:solidFill>
                <a:latin typeface="+mn-lt"/>
              </a:rPr>
              <a:t>maruziyet</a:t>
            </a:r>
            <a:r>
              <a:rPr lang="tr-TR" sz="1800" spc="0" dirty="0">
                <a:solidFill>
                  <a:prstClr val="black"/>
                </a:solidFill>
                <a:latin typeface="+mn-lt"/>
              </a:rPr>
              <a:t>.</a:t>
            </a:r>
          </a:p>
          <a:p>
            <a:pPr lvl="0" algn="just"/>
            <a:r>
              <a:rPr lang="tr-TR" sz="1800" spc="0" dirty="0">
                <a:solidFill>
                  <a:prstClr val="black"/>
                </a:solidFill>
                <a:latin typeface="+mn-lt"/>
              </a:rPr>
              <a:t>(3) İşyerinde görevli işyeri hekimi, iş güvenliği uzmanı ve diğer sorumlu kişilerin birinci fıkrada belirtilen listeye ulaşabilmeleri sağlanır.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spTree>
    <p:extLst>
      <p:ext uri="{BB962C8B-B14F-4D97-AF65-F5344CB8AC3E}">
        <p14:creationId xmlns:p14="http://schemas.microsoft.com/office/powerpoint/2010/main" val="974108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9115677" cy="2587926"/>
          </a:xfrm>
        </p:spPr>
        <p:txBody>
          <a:bodyPr/>
          <a:lstStyle/>
          <a:p>
            <a:pPr lvl="0" algn="just"/>
            <a:r>
              <a:rPr lang="tr-TR" sz="2800" u="sng" spc="0" dirty="0">
                <a:solidFill>
                  <a:schemeClr val="accent2">
                    <a:lumMod val="50000"/>
                  </a:schemeClr>
                </a:solidFill>
                <a:latin typeface="+mn-lt"/>
              </a:rPr>
              <a:t>Grup 2,3,4 etkenler ile çalışmalar en az 30 gün önce bildirilmelidir</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(1) İşverenler, aşağıdaki biyolojik etkenlerin ilk kez kullanımında çalışma ve iş kurumu il müdürlüğüne en az 30 gün önce ön bildirimde bulunur:</a:t>
            </a:r>
          </a:p>
          <a:p>
            <a:pPr lvl="0" algn="just"/>
            <a:r>
              <a:rPr lang="tr-TR" sz="1800" spc="0" dirty="0">
                <a:solidFill>
                  <a:prstClr val="black"/>
                </a:solidFill>
                <a:latin typeface="+mn-lt"/>
              </a:rPr>
              <a:t>a) Grup 2 biyolojik etkenler.</a:t>
            </a:r>
          </a:p>
          <a:p>
            <a:pPr lvl="0" algn="just"/>
            <a:r>
              <a:rPr lang="tr-TR" sz="1800" spc="0" dirty="0">
                <a:solidFill>
                  <a:prstClr val="black"/>
                </a:solidFill>
                <a:latin typeface="+mn-lt"/>
              </a:rPr>
              <a:t>b) Grup 3 biyolojik etkenler.</a:t>
            </a:r>
          </a:p>
          <a:p>
            <a:pPr lvl="0" algn="just"/>
            <a:r>
              <a:rPr lang="tr-TR" sz="1800" spc="0" dirty="0">
                <a:solidFill>
                  <a:prstClr val="black"/>
                </a:solidFill>
                <a:latin typeface="+mn-lt"/>
              </a:rPr>
              <a:t>c) Grup 4 biyolojik etkenler.</a:t>
            </a: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3833829"/>
            <a:ext cx="3425495" cy="2854580"/>
          </a:xfrm>
          <a:prstGeom prst="rect">
            <a:avLst/>
          </a:prstGeom>
        </p:spPr>
      </p:pic>
    </p:spTree>
    <p:extLst>
      <p:ext uri="{BB962C8B-B14F-4D97-AF65-F5344CB8AC3E}">
        <p14:creationId xmlns:p14="http://schemas.microsoft.com/office/powerpoint/2010/main" val="3490560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6" y="1030486"/>
            <a:ext cx="8553973" cy="2587926"/>
          </a:xfrm>
        </p:spPr>
        <p:txBody>
          <a:bodyPr/>
          <a:lstStyle/>
          <a:p>
            <a:pPr lvl="0" algn="just"/>
            <a:r>
              <a:rPr lang="tr-TR" sz="2800" u="sng" spc="0" dirty="0">
                <a:solidFill>
                  <a:schemeClr val="accent2">
                    <a:lumMod val="50000"/>
                  </a:schemeClr>
                </a:solidFill>
                <a:latin typeface="+mn-lt"/>
              </a:rPr>
              <a:t>Düzenli aralıklarla sağlık gözetimi yapılmalıdır. Bir kişide </a:t>
            </a:r>
            <a:r>
              <a:rPr lang="tr-TR" sz="2800" u="sng" spc="0" dirty="0" err="1">
                <a:solidFill>
                  <a:schemeClr val="accent2">
                    <a:lumMod val="50000"/>
                  </a:schemeClr>
                </a:solidFill>
                <a:latin typeface="+mn-lt"/>
              </a:rPr>
              <a:t>maruziyet</a:t>
            </a:r>
            <a:r>
              <a:rPr lang="tr-TR" sz="2800" u="sng" spc="0" dirty="0">
                <a:solidFill>
                  <a:schemeClr val="accent2">
                    <a:lumMod val="50000"/>
                  </a:schemeClr>
                </a:solidFill>
                <a:latin typeface="+mn-lt"/>
              </a:rPr>
              <a:t> saptanırsa, diğer kişiler de gözetime alınmalıdır</a:t>
            </a:r>
            <a:r>
              <a:rPr lang="tr-TR" sz="2800" u="sng" spc="0" dirty="0" smtClean="0">
                <a:solidFill>
                  <a:schemeClr val="accent2">
                    <a:lumMod val="50000"/>
                  </a:schemeClr>
                </a:solidFill>
                <a:latin typeface="+mn-lt"/>
              </a:rPr>
              <a:t>.</a:t>
            </a:r>
          </a:p>
          <a:p>
            <a:pPr marL="285750" lvl="0" indent="-285750" algn="just">
              <a:buFont typeface="Arial" panose="020B0604020202020204" pitchFamily="34" charset="0"/>
              <a:buChar char="•"/>
            </a:pPr>
            <a:r>
              <a:rPr lang="tr-TR" sz="1800" spc="0" dirty="0" smtClean="0">
                <a:solidFill>
                  <a:prstClr val="black"/>
                </a:solidFill>
                <a:latin typeface="+mn-lt"/>
              </a:rPr>
              <a:t>Biyolojik </a:t>
            </a:r>
            <a:r>
              <a:rPr lang="tr-TR" sz="1800" spc="0" dirty="0">
                <a:solidFill>
                  <a:prstClr val="black"/>
                </a:solidFill>
                <a:latin typeface="+mn-lt"/>
              </a:rPr>
              <a:t>etkenlerle yapılan çalışmalarda işveren çalışanların, çalışmalara başlamadan önce ve işin devamı süresince düzenli aralıklarla sağlık gözetimine tabi tutulmalarını sağlar.  </a:t>
            </a:r>
          </a:p>
          <a:p>
            <a:pPr marL="285750" lvl="0" indent="-285750" algn="just">
              <a:buFont typeface="Arial" panose="020B0604020202020204" pitchFamily="34" charset="0"/>
              <a:buChar char="•"/>
            </a:pPr>
            <a:r>
              <a:rPr lang="tr-TR" sz="1800" spc="0" dirty="0">
                <a:solidFill>
                  <a:prstClr val="black"/>
                </a:solidFill>
                <a:latin typeface="+mn-lt"/>
              </a:rPr>
              <a:t>Bir çalışanın, </a:t>
            </a:r>
            <a:r>
              <a:rPr lang="tr-TR" sz="1800" spc="0" dirty="0" err="1">
                <a:solidFill>
                  <a:prstClr val="black"/>
                </a:solidFill>
                <a:latin typeface="+mn-lt"/>
              </a:rPr>
              <a:t>maruziyete</a:t>
            </a:r>
            <a:r>
              <a:rPr lang="tr-TR" sz="1800" spc="0" dirty="0">
                <a:solidFill>
                  <a:prstClr val="black"/>
                </a:solidFill>
                <a:latin typeface="+mn-lt"/>
              </a:rPr>
              <a:t> bağlı olduğundan kuşkulanılan bir enfeksiyona ve/veya hastalığa yakalandığı saptandığında, işyeri hekimi, benzer biçimde maruz kalmış diğer çalışanların da aynı şekilde sağlık gözetimine tabi tutulmasını sağlar. </a:t>
            </a: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Sağlık Gözetimi</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3833829"/>
            <a:ext cx="3425495" cy="2854580"/>
          </a:xfrm>
          <a:prstGeom prst="rect">
            <a:avLst/>
          </a:prstGeom>
        </p:spPr>
      </p:pic>
    </p:spTree>
    <p:extLst>
      <p:ext uri="{BB962C8B-B14F-4D97-AF65-F5344CB8AC3E}">
        <p14:creationId xmlns:p14="http://schemas.microsoft.com/office/powerpoint/2010/main" val="20213457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945861" cy="3724394"/>
          </a:xfrm>
        </p:spPr>
        <p:txBody>
          <a:bodyPr/>
          <a:lstStyle/>
          <a:p>
            <a:pPr lvl="0" algn="just"/>
            <a:r>
              <a:rPr lang="tr-TR" sz="2800" u="sng" spc="0" dirty="0">
                <a:solidFill>
                  <a:schemeClr val="accent2">
                    <a:lumMod val="50000"/>
                  </a:schemeClr>
                </a:solidFill>
                <a:latin typeface="+mn-lt"/>
              </a:rPr>
              <a:t>Grup 3,4 etken riskinin yüksek olduğu insan </a:t>
            </a:r>
            <a:r>
              <a:rPr lang="tr-TR" sz="2800" u="sng" spc="0" dirty="0" smtClean="0">
                <a:solidFill>
                  <a:schemeClr val="accent2">
                    <a:lumMod val="50000"/>
                  </a:schemeClr>
                </a:solidFill>
                <a:latin typeface="+mn-lt"/>
              </a:rPr>
              <a:t>sağlığı, </a:t>
            </a:r>
            <a:r>
              <a:rPr lang="tr-TR" sz="2800" u="sng" spc="0" dirty="0">
                <a:solidFill>
                  <a:schemeClr val="accent2">
                    <a:lumMod val="50000"/>
                  </a:schemeClr>
                </a:solidFill>
                <a:latin typeface="+mn-lt"/>
              </a:rPr>
              <a:t>veterinerlik </a:t>
            </a:r>
            <a:r>
              <a:rPr lang="tr-TR" sz="2800" u="sng" spc="0" dirty="0" smtClean="0">
                <a:solidFill>
                  <a:schemeClr val="accent2">
                    <a:lumMod val="50000"/>
                  </a:schemeClr>
                </a:solidFill>
                <a:latin typeface="+mn-lt"/>
              </a:rPr>
              <a:t>hizmetleri, </a:t>
            </a:r>
            <a:r>
              <a:rPr lang="tr-TR" sz="2800" u="sng" spc="0" dirty="0" err="1" smtClean="0">
                <a:solidFill>
                  <a:schemeClr val="accent2">
                    <a:lumMod val="50000"/>
                  </a:schemeClr>
                </a:solidFill>
                <a:latin typeface="+mn-lt"/>
              </a:rPr>
              <a:t>laboratuvarlarda,bilerek</a:t>
            </a:r>
            <a:r>
              <a:rPr lang="tr-TR" sz="2800" u="sng" spc="0" dirty="0" smtClean="0">
                <a:solidFill>
                  <a:schemeClr val="accent2">
                    <a:lumMod val="50000"/>
                  </a:schemeClr>
                </a:solidFill>
                <a:latin typeface="+mn-lt"/>
              </a:rPr>
              <a:t> </a:t>
            </a:r>
            <a:r>
              <a:rPr lang="tr-TR" sz="2800" u="sng" spc="0" dirty="0">
                <a:solidFill>
                  <a:schemeClr val="accent2">
                    <a:lumMod val="50000"/>
                  </a:schemeClr>
                </a:solidFill>
                <a:latin typeface="+mn-lt"/>
              </a:rPr>
              <a:t>bu etkenlerle </a:t>
            </a:r>
            <a:r>
              <a:rPr lang="tr-TR" sz="2800" u="sng" spc="0" dirty="0" err="1">
                <a:solidFill>
                  <a:schemeClr val="accent2">
                    <a:lumMod val="50000"/>
                  </a:schemeClr>
                </a:solidFill>
                <a:latin typeface="+mn-lt"/>
              </a:rPr>
              <a:t>enfekte</a:t>
            </a:r>
            <a:r>
              <a:rPr lang="tr-TR" sz="2800" u="sng" spc="0" dirty="0">
                <a:solidFill>
                  <a:schemeClr val="accent2">
                    <a:lumMod val="50000"/>
                  </a:schemeClr>
                </a:solidFill>
                <a:latin typeface="+mn-lt"/>
              </a:rPr>
              <a:t> edilmiş hayvan barınaklarında ve kültür ortamlarında koruma düzeyi yüksek olan önlemler alınmalıdır</a:t>
            </a:r>
            <a:r>
              <a:rPr lang="tr-TR" sz="2800" u="sng" spc="0" dirty="0" smtClean="0">
                <a:solidFill>
                  <a:schemeClr val="accent2">
                    <a:lumMod val="50000"/>
                  </a:schemeClr>
                </a:solidFill>
                <a:latin typeface="+mn-lt"/>
              </a:rPr>
              <a:t>.</a:t>
            </a:r>
          </a:p>
          <a:p>
            <a:pPr marL="285750" lvl="0" indent="-285750" algn="just">
              <a:buFont typeface="Arial" panose="020B0604020202020204" pitchFamily="34" charset="0"/>
              <a:buChar char="•"/>
            </a:pPr>
            <a:r>
              <a:rPr lang="tr-TR" sz="1800" spc="0" dirty="0" smtClean="0">
                <a:solidFill>
                  <a:prstClr val="black"/>
                </a:solidFill>
                <a:latin typeface="+mn-lt"/>
              </a:rPr>
              <a:t>İnsan </a:t>
            </a:r>
            <a:r>
              <a:rPr lang="tr-TR" sz="1800" spc="0" dirty="0">
                <a:solidFill>
                  <a:prstClr val="black"/>
                </a:solidFill>
                <a:latin typeface="+mn-lt"/>
              </a:rPr>
              <a:t>sağlığı ve veterinerlik hizmeti verilen işyerlerinde risk değerlendirmesi yapılırken, hasta insanlarda veya hayvanlarda ve onlardan alınan maddelerde ve örneklerde biyolojik etkenlerin varlığı ihtimali göz önünde bulundurulmalıdır. Grup 3 veya grup 4 biyolojik etkenlerle </a:t>
            </a:r>
            <a:r>
              <a:rPr lang="tr-TR" sz="1800" spc="0" dirty="0" err="1">
                <a:solidFill>
                  <a:prstClr val="black"/>
                </a:solidFill>
                <a:latin typeface="+mn-lt"/>
              </a:rPr>
              <a:t>enfekte</a:t>
            </a:r>
            <a:r>
              <a:rPr lang="tr-TR" sz="1800" spc="0" dirty="0">
                <a:solidFill>
                  <a:prstClr val="black"/>
                </a:solidFill>
                <a:latin typeface="+mn-lt"/>
              </a:rPr>
              <a:t> olan veya olduğundan şüphelenilen hasta insanların veya hayvanların bulunduğu izolasyon yerlerinde, enfeksiyon riskini en aza indirmek için, </a:t>
            </a:r>
            <a:r>
              <a:rPr lang="tr-TR" sz="1800" b="1" spc="0" dirty="0">
                <a:solidFill>
                  <a:srgbClr val="FF0000"/>
                </a:solidFill>
                <a:latin typeface="+mn-lt"/>
              </a:rPr>
              <a:t>Ek-</a:t>
            </a:r>
            <a:r>
              <a:rPr lang="tr-TR" sz="1800" b="1" spc="0" dirty="0" err="1">
                <a:solidFill>
                  <a:srgbClr val="FF0000"/>
                </a:solidFill>
                <a:latin typeface="+mn-lt"/>
              </a:rPr>
              <a:t>V’in</a:t>
            </a:r>
            <a:r>
              <a:rPr lang="tr-TR" sz="1800" spc="0" dirty="0">
                <a:solidFill>
                  <a:prstClr val="black"/>
                </a:solidFill>
                <a:latin typeface="+mn-lt"/>
              </a:rPr>
              <a:t> (A) sütununda belirtilen önlemler alınır</a:t>
            </a:r>
            <a:r>
              <a:rPr lang="tr-TR" sz="1800" spc="0" dirty="0" smtClean="0">
                <a:solidFill>
                  <a:prstClr val="black"/>
                </a:solidFill>
                <a:latin typeface="+mn-lt"/>
              </a:rPr>
              <a:t>.</a:t>
            </a:r>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Sağlık Gözetimi</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754880"/>
            <a:ext cx="2484969" cy="2070808"/>
          </a:xfrm>
          <a:prstGeom prst="rect">
            <a:avLst/>
          </a:prstGeom>
        </p:spPr>
      </p:pic>
    </p:spTree>
    <p:extLst>
      <p:ext uri="{BB962C8B-B14F-4D97-AF65-F5344CB8AC3E}">
        <p14:creationId xmlns:p14="http://schemas.microsoft.com/office/powerpoint/2010/main" val="312705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945861" cy="5487880"/>
          </a:xfrm>
        </p:spPr>
        <p:txBody>
          <a:bodyPr/>
          <a:lstStyle/>
          <a:p>
            <a:pPr lvl="0" algn="just"/>
            <a:r>
              <a:rPr lang="tr-TR" sz="2800" u="sng" spc="0" dirty="0">
                <a:solidFill>
                  <a:schemeClr val="accent2">
                    <a:lumMod val="50000"/>
                  </a:schemeClr>
                </a:solidFill>
                <a:latin typeface="+mn-lt"/>
              </a:rPr>
              <a:t>Yüksek riskli olduğu bilinen diğer çalışma ortamlarında da, bakanlıkça aksi belirtilmedikçe, yüksek düzeyde koruma önlemleri alınır</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(1)Teşhis laboratuvarları da dahil, laboratuvarlarda ve grup 2, grup 3 ve grup 4 biyolojik etkenlerle bilhassa </a:t>
            </a:r>
            <a:r>
              <a:rPr lang="tr-TR" sz="1800" spc="0" dirty="0" err="1">
                <a:solidFill>
                  <a:prstClr val="black"/>
                </a:solidFill>
                <a:latin typeface="+mn-lt"/>
              </a:rPr>
              <a:t>enfekte</a:t>
            </a:r>
            <a:r>
              <a:rPr lang="tr-TR" sz="1800" spc="0" dirty="0">
                <a:solidFill>
                  <a:prstClr val="black"/>
                </a:solidFill>
                <a:latin typeface="+mn-lt"/>
              </a:rPr>
              <a:t> edilmiş veya bunları taşıyan veya taşıdıklarından şüphe edilen laboratuvar hayvanlarının barınaklarında Ek-</a:t>
            </a:r>
            <a:r>
              <a:rPr lang="tr-TR" sz="1800" spc="0" dirty="0" err="1">
                <a:solidFill>
                  <a:prstClr val="black"/>
                </a:solidFill>
                <a:latin typeface="+mn-lt"/>
              </a:rPr>
              <a:t>V’te</a:t>
            </a:r>
            <a:r>
              <a:rPr lang="tr-TR" sz="1800" spc="0" dirty="0">
                <a:solidFill>
                  <a:prstClr val="black"/>
                </a:solidFill>
                <a:latin typeface="+mn-lt"/>
              </a:rPr>
              <a:t> belirtilen önlemler alınır.</a:t>
            </a:r>
          </a:p>
          <a:p>
            <a:pPr lvl="0" algn="just"/>
            <a:r>
              <a:rPr lang="tr-TR" sz="1800" spc="0" dirty="0">
                <a:solidFill>
                  <a:prstClr val="black"/>
                </a:solidFill>
                <a:latin typeface="+mn-lt"/>
              </a:rPr>
              <a:t>b) Risk değerlendirmesini takiben biyolojik etkenin risk derecesine göre fiziksel koruma düzeyi tespit edilir. Aşağıda belirtilen biyolojik etkenlerle çalışmalar;</a:t>
            </a:r>
          </a:p>
          <a:p>
            <a:pPr lvl="0" algn="just"/>
            <a:r>
              <a:rPr lang="tr-TR" sz="1800" spc="0" dirty="0">
                <a:solidFill>
                  <a:prstClr val="black"/>
                </a:solidFill>
                <a:latin typeface="+mn-lt"/>
              </a:rPr>
              <a:t>1) </a:t>
            </a:r>
            <a:r>
              <a:rPr lang="tr-TR" sz="1800" spc="0" dirty="0">
                <a:solidFill>
                  <a:srgbClr val="FF0000"/>
                </a:solidFill>
                <a:latin typeface="+mn-lt"/>
              </a:rPr>
              <a:t>Grup 2</a:t>
            </a:r>
            <a:r>
              <a:rPr lang="tr-TR" sz="1800" spc="0" dirty="0">
                <a:solidFill>
                  <a:prstClr val="black"/>
                </a:solidFill>
                <a:latin typeface="+mn-lt"/>
              </a:rPr>
              <a:t> biyolojik etkenler için </a:t>
            </a:r>
            <a:r>
              <a:rPr lang="tr-TR" sz="1800" spc="0" dirty="0">
                <a:solidFill>
                  <a:srgbClr val="FF0000"/>
                </a:solidFill>
                <a:latin typeface="+mn-lt"/>
              </a:rPr>
              <a:t>koruma düzeyi en az 2 olan,</a:t>
            </a:r>
          </a:p>
          <a:p>
            <a:pPr lvl="0" algn="just"/>
            <a:r>
              <a:rPr lang="tr-TR" sz="1800" spc="0" dirty="0">
                <a:solidFill>
                  <a:prstClr val="black"/>
                </a:solidFill>
                <a:latin typeface="+mn-lt"/>
              </a:rPr>
              <a:t>2) Grup 3 biyolojik etkenler için koruma düzeyi en az 3 olan,</a:t>
            </a:r>
          </a:p>
          <a:p>
            <a:pPr lvl="0" algn="just"/>
            <a:r>
              <a:rPr lang="tr-TR" sz="1800" spc="0" dirty="0">
                <a:solidFill>
                  <a:prstClr val="black"/>
                </a:solidFill>
                <a:latin typeface="+mn-lt"/>
              </a:rPr>
              <a:t>3) </a:t>
            </a:r>
            <a:r>
              <a:rPr lang="tr-TR" sz="1800" spc="0" dirty="0">
                <a:solidFill>
                  <a:srgbClr val="FF0000"/>
                </a:solidFill>
                <a:latin typeface="+mn-lt"/>
              </a:rPr>
              <a:t>Grup 4</a:t>
            </a:r>
            <a:r>
              <a:rPr lang="tr-TR" sz="1800" spc="0" dirty="0">
                <a:solidFill>
                  <a:prstClr val="black"/>
                </a:solidFill>
                <a:latin typeface="+mn-lt"/>
              </a:rPr>
              <a:t> biyolojik etkenler için </a:t>
            </a:r>
            <a:r>
              <a:rPr lang="tr-TR" sz="1800" spc="0" dirty="0">
                <a:solidFill>
                  <a:srgbClr val="FF0000"/>
                </a:solidFill>
                <a:latin typeface="+mn-lt"/>
              </a:rPr>
              <a:t>koruma düzeyi en az 4 olan önlemler </a:t>
            </a:r>
            <a:r>
              <a:rPr lang="tr-TR" sz="1800" spc="0" dirty="0">
                <a:solidFill>
                  <a:prstClr val="black"/>
                </a:solidFill>
                <a:latin typeface="+mn-lt"/>
              </a:rPr>
              <a:t>alınır. Etkenin risk grubu ne kadar yüksek ise, koruma önlemleri de aynı düzeyde yüksek seviyede olmalıdır.</a:t>
            </a:r>
          </a:p>
          <a:p>
            <a:pPr lvl="0" algn="just"/>
            <a:r>
              <a:rPr lang="tr-TR" sz="1800" spc="0" dirty="0">
                <a:solidFill>
                  <a:prstClr val="black"/>
                </a:solidFill>
                <a:latin typeface="+mn-lt"/>
              </a:rPr>
              <a:t>c) İnsanda hastalığa yol açabilecek, fakat asıl amaçları kültür veya onların konsantre halinde bulunmaları gibi biyolojik etkenlerle çalışmak olmayan, biyolojik etkenleri içerip içermediği belirsiz olan maddelerle yapılan laboratuvar çalışmalarında koruma, bakanlıkça koruma düzeyi 2 olan koruma önlemlerinin yeterli olduğu belirtilmedikçe, koruma düzeyi 3 veya 4 olan önlemler uygulanır.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spTree>
    <p:extLst>
      <p:ext uri="{BB962C8B-B14F-4D97-AF65-F5344CB8AC3E}">
        <p14:creationId xmlns:p14="http://schemas.microsoft.com/office/powerpoint/2010/main" val="18048157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7940021" cy="5487880"/>
          </a:xfrm>
        </p:spPr>
        <p:txBody>
          <a:bodyPr/>
          <a:lstStyle/>
          <a:p>
            <a:pPr lvl="0" algn="just"/>
            <a:r>
              <a:rPr lang="tr-TR" sz="2800" u="sng" spc="0" dirty="0">
                <a:solidFill>
                  <a:schemeClr val="accent2">
                    <a:lumMod val="50000"/>
                  </a:schemeClr>
                </a:solidFill>
                <a:latin typeface="+mn-lt"/>
              </a:rPr>
              <a:t>Grup 2,3,4 etkenlerin kullanıldığı sanayi proseslerinde risk değerlendirmesi sonucu esas alınarak hangi önlemlerin alınacağını Bakanlık belirler</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(2) Grup 2, grup 3 veya grup 4’te yer alan biyolojik etkenlerin kullanıldığı sanayi proseslerinde </a:t>
            </a:r>
            <a:r>
              <a:rPr lang="tr-TR" sz="1800" spc="0" dirty="0">
                <a:solidFill>
                  <a:srgbClr val="FF0000"/>
                </a:solidFill>
                <a:latin typeface="+mn-lt"/>
              </a:rPr>
              <a:t>Ek-</a:t>
            </a:r>
            <a:r>
              <a:rPr lang="tr-TR" sz="1800" spc="0" dirty="0" err="1">
                <a:solidFill>
                  <a:srgbClr val="FF0000"/>
                </a:solidFill>
                <a:latin typeface="+mn-lt"/>
              </a:rPr>
              <a:t>VI’</a:t>
            </a:r>
            <a:r>
              <a:rPr lang="tr-TR" sz="1800" spc="0" dirty="0" err="1">
                <a:solidFill>
                  <a:prstClr val="black"/>
                </a:solidFill>
                <a:latin typeface="+mn-lt"/>
              </a:rPr>
              <a:t>da</a:t>
            </a:r>
            <a:r>
              <a:rPr lang="tr-TR" sz="1800" spc="0" dirty="0">
                <a:solidFill>
                  <a:prstClr val="black"/>
                </a:solidFill>
                <a:latin typeface="+mn-lt"/>
              </a:rPr>
              <a:t> belirtilen uygulamaya yönelik önlemler ve uygun prosedürler esas alınarak yapılacak risk değerlendirmesine göre, bu etkenlerin sanayide kullanılmasında alınması gereken önlemlerin neler olduğuna karar vermeye Bakanlık yetkilidir.</a:t>
            </a:r>
          </a:p>
          <a:p>
            <a:pPr lvl="0" algn="just"/>
            <a:r>
              <a:rPr lang="tr-TR" sz="1800" spc="0" dirty="0">
                <a:solidFill>
                  <a:prstClr val="black"/>
                </a:solidFill>
                <a:latin typeface="+mn-lt"/>
              </a:rPr>
              <a:t>(3) Çalışanlar için ciddi sağlık riski oluşturabilecek, ancak </a:t>
            </a:r>
            <a:r>
              <a:rPr lang="tr-TR" sz="1800" spc="0" dirty="0">
                <a:solidFill>
                  <a:srgbClr val="FF0000"/>
                </a:solidFill>
                <a:latin typeface="+mn-lt"/>
              </a:rPr>
              <a:t>biyolojik etkenin hangi risk grubunda olduğunun karar verilemediği durumlarda, koruma düzeyi en az 3 olan önlemler alınır.</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245168" y="4532180"/>
            <a:ext cx="2628661" cy="2196481"/>
          </a:xfrm>
          <a:prstGeom prst="rect">
            <a:avLst/>
          </a:prstGeom>
        </p:spPr>
      </p:pic>
    </p:spTree>
    <p:extLst>
      <p:ext uri="{BB962C8B-B14F-4D97-AF65-F5344CB8AC3E}">
        <p14:creationId xmlns:p14="http://schemas.microsoft.com/office/powerpoint/2010/main" val="21263844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4075706"/>
          </a:xfrm>
        </p:spPr>
        <p:txBody>
          <a:bodyPr/>
          <a:lstStyle/>
          <a:p>
            <a:pPr marL="285750" lvl="0" indent="-285750" algn="just">
              <a:buFont typeface="Wingdings" panose="05000000000000000000" pitchFamily="2" charset="2"/>
              <a:buChar char="v"/>
            </a:pPr>
            <a:r>
              <a:rPr lang="tr-TR" sz="2400" b="1" spc="0" dirty="0">
                <a:solidFill>
                  <a:prstClr val="black"/>
                </a:solidFill>
                <a:latin typeface="+mn-lt"/>
              </a:rPr>
              <a:t>Dünya Sağlık Örgütü (WHO) ve Uluslararası Çalışma Örgütü (ILO)</a:t>
            </a:r>
            <a:r>
              <a:rPr lang="tr-TR" sz="2400" spc="0" dirty="0">
                <a:solidFill>
                  <a:prstClr val="black"/>
                </a:solidFill>
                <a:latin typeface="+mn-lt"/>
              </a:rPr>
              <a:t> gibi uluslararası kaynaklarda meslek hastalıkları; </a:t>
            </a:r>
            <a:endParaRPr lang="tr-TR" sz="2400" spc="0" dirty="0" smtClean="0">
              <a:solidFill>
                <a:prstClr val="black"/>
              </a:solidFill>
              <a:latin typeface="+mn-lt"/>
            </a:endParaRPr>
          </a:p>
          <a:p>
            <a:pPr marL="342900" lvl="0" indent="-342900" algn="just">
              <a:buFontTx/>
              <a:buChar char="-"/>
            </a:pPr>
            <a:r>
              <a:rPr lang="tr-TR" sz="2400" spc="0" dirty="0" smtClean="0">
                <a:solidFill>
                  <a:srgbClr val="FF0000"/>
                </a:solidFill>
                <a:latin typeface="+mn-lt"/>
              </a:rPr>
              <a:t>zararlı </a:t>
            </a:r>
            <a:r>
              <a:rPr lang="tr-TR" sz="2400" spc="0" dirty="0">
                <a:solidFill>
                  <a:srgbClr val="FF0000"/>
                </a:solidFill>
                <a:latin typeface="+mn-lt"/>
              </a:rPr>
              <a:t>bir etkenle bundan etkilenen insan vücudu arasında, </a:t>
            </a:r>
            <a:endParaRPr lang="tr-TR" sz="2400" spc="0" dirty="0" smtClean="0">
              <a:solidFill>
                <a:srgbClr val="FF0000"/>
              </a:solidFill>
              <a:latin typeface="+mn-lt"/>
            </a:endParaRPr>
          </a:p>
          <a:p>
            <a:pPr marL="342900" lvl="0" indent="-342900" algn="just">
              <a:buFontTx/>
              <a:buChar char="-"/>
            </a:pPr>
            <a:r>
              <a:rPr lang="tr-TR" sz="2400" spc="0" dirty="0" smtClean="0">
                <a:solidFill>
                  <a:srgbClr val="FF0000"/>
                </a:solidFill>
                <a:latin typeface="+mn-lt"/>
              </a:rPr>
              <a:t>çalışılan </a:t>
            </a:r>
            <a:r>
              <a:rPr lang="tr-TR" sz="2400" spc="0" dirty="0">
                <a:solidFill>
                  <a:srgbClr val="FF0000"/>
                </a:solidFill>
                <a:latin typeface="+mn-lt"/>
              </a:rPr>
              <a:t>işe özgü bir neden-sonuç, </a:t>
            </a:r>
            <a:r>
              <a:rPr lang="tr-TR" sz="2400" spc="0" dirty="0" smtClean="0">
                <a:solidFill>
                  <a:srgbClr val="FF0000"/>
                </a:solidFill>
                <a:latin typeface="+mn-lt"/>
              </a:rPr>
              <a:t>etki-tepki </a:t>
            </a:r>
            <a:r>
              <a:rPr lang="tr-TR" sz="2400" spc="0" dirty="0">
                <a:solidFill>
                  <a:srgbClr val="FF0000"/>
                </a:solidFill>
                <a:latin typeface="+mn-lt"/>
              </a:rPr>
              <a:t>ilişkisinin ortaya konabildiği </a:t>
            </a:r>
            <a:endParaRPr lang="tr-TR" sz="2400" spc="0" dirty="0" smtClean="0">
              <a:solidFill>
                <a:srgbClr val="FF0000"/>
              </a:solidFill>
              <a:latin typeface="+mn-lt"/>
            </a:endParaRPr>
          </a:p>
          <a:p>
            <a:pPr lvl="0" algn="just"/>
            <a:r>
              <a:rPr lang="tr-TR" sz="2400" spc="0" dirty="0" smtClean="0">
                <a:solidFill>
                  <a:srgbClr val="FF0000"/>
                </a:solidFill>
                <a:latin typeface="+mn-lt"/>
              </a:rPr>
              <a:t>hastalıklar </a:t>
            </a:r>
            <a:r>
              <a:rPr lang="tr-TR" sz="2400" spc="0" dirty="0">
                <a:solidFill>
                  <a:srgbClr val="FF0000"/>
                </a:solidFill>
                <a:latin typeface="+mn-lt"/>
              </a:rPr>
              <a:t>grubu</a:t>
            </a:r>
            <a:r>
              <a:rPr lang="tr-TR" sz="2400" spc="0" dirty="0">
                <a:solidFill>
                  <a:prstClr val="black"/>
                </a:solidFill>
                <a:latin typeface="+mn-lt"/>
              </a:rPr>
              <a:t> olarak tanımlanmaktadır.  </a:t>
            </a:r>
            <a:endParaRPr lang="tr-TR" sz="2400" spc="0" dirty="0" smtClean="0">
              <a:solidFill>
                <a:prstClr val="black"/>
              </a:solidFill>
              <a:latin typeface="+mn-lt"/>
            </a:endParaRPr>
          </a:p>
        </p:txBody>
      </p:sp>
      <p:sp>
        <p:nvSpPr>
          <p:cNvPr id="4" name="Metin Yer Tutucusu 3"/>
          <p:cNvSpPr>
            <a:spLocks noGrp="1"/>
          </p:cNvSpPr>
          <p:nvPr>
            <p:ph type="body" sz="quarter" idx="13"/>
          </p:nvPr>
        </p:nvSpPr>
        <p:spPr>
          <a:xfrm>
            <a:off x="245168" y="249404"/>
            <a:ext cx="6202000" cy="1069850"/>
          </a:xfrm>
        </p:spPr>
        <p:txBody>
          <a:bodyPr/>
          <a:lstStyle/>
          <a:p>
            <a:r>
              <a:rPr lang="tr-TR" sz="4800" dirty="0" smtClean="0">
                <a:solidFill>
                  <a:schemeClr val="accent3">
                    <a:lumMod val="50000"/>
                  </a:schemeClr>
                </a:solidFill>
              </a:rPr>
              <a:t>Tanım</a:t>
            </a:r>
            <a:endParaRPr lang="tr-TR" sz="4800" dirty="0">
              <a:solidFill>
                <a:schemeClr val="accent3">
                  <a:lumMod val="50000"/>
                </a:schemeClr>
              </a:solidFill>
            </a:endParaRPr>
          </a:p>
        </p:txBody>
      </p:sp>
      <p:pic>
        <p:nvPicPr>
          <p:cNvPr id="5" name="Resim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267" y="4864607"/>
            <a:ext cx="3056708" cy="122268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2553" y="4968158"/>
            <a:ext cx="1813539" cy="101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0374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1496732296"/>
              </p:ext>
            </p:extLst>
          </p:nvPr>
        </p:nvGraphicFramePr>
        <p:xfrm>
          <a:off x="338122" y="1554481"/>
          <a:ext cx="11118004" cy="4593770"/>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116183">
                  <a:extLst>
                    <a:ext uri="{9D8B030D-6E8A-4147-A177-3AD203B41FA5}">
                      <a16:colId xmlns:a16="http://schemas.microsoft.com/office/drawing/2014/main" val="20002"/>
                    </a:ext>
                  </a:extLst>
                </a:gridCol>
                <a:gridCol w="2325189">
                  <a:extLst>
                    <a:ext uri="{9D8B030D-6E8A-4147-A177-3AD203B41FA5}">
                      <a16:colId xmlns:a16="http://schemas.microsoft.com/office/drawing/2014/main" val="20003"/>
                    </a:ext>
                  </a:extLst>
                </a:gridCol>
              </a:tblGrid>
              <a:tr h="291446">
                <a:tc rowSpan="2">
                  <a:txBody>
                    <a:bodyPr/>
                    <a:lstStyle/>
                    <a:p>
                      <a:pPr algn="just">
                        <a:spcAft>
                          <a:spcPts val="0"/>
                        </a:spcAft>
                      </a:pPr>
                      <a:r>
                        <a:rPr lang="tr-TR" sz="1800" dirty="0">
                          <a:effectLst/>
                        </a:rPr>
                        <a:t>A–    Koruma </a:t>
                      </a:r>
                      <a:r>
                        <a:rPr lang="tr-TR" sz="1800" dirty="0" smtClean="0">
                          <a:effectLst/>
                        </a:rPr>
                        <a:t>Önlemleri</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592764">
                <a:tc>
                  <a:txBody>
                    <a:bodyPr/>
                    <a:lstStyle/>
                    <a:p>
                      <a:pPr marL="0" lvl="0" indent="0">
                        <a:spcAft>
                          <a:spcPts val="0"/>
                        </a:spcAft>
                        <a:buFont typeface="+mj-lt"/>
                        <a:buNone/>
                        <a:tabLst>
                          <a:tab pos="457200" algn="l"/>
                        </a:tabLst>
                      </a:pPr>
                      <a:r>
                        <a:rPr lang="tr-TR" sz="1800" dirty="0" smtClean="0">
                          <a:effectLst/>
                        </a:rPr>
                        <a:t>1. Çalışma </a:t>
                      </a:r>
                      <a:r>
                        <a:rPr lang="tr-TR" sz="1800" dirty="0">
                          <a:effectLst/>
                        </a:rPr>
                        <a:t>yeri, aynı bina içinde yürütülen diğer çalışmalardan  ayrılmış olacaktır.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 </a:t>
                      </a:r>
                    </a:p>
                    <a:p>
                      <a:pPr marL="48895">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598890">
                <a:tc>
                  <a:txBody>
                    <a:bodyPr/>
                    <a:lstStyle/>
                    <a:p>
                      <a:pPr marL="0" lvl="0" indent="0">
                        <a:spcAft>
                          <a:spcPts val="0"/>
                        </a:spcAft>
                        <a:buFont typeface="+mj-lt"/>
                        <a:buNone/>
                        <a:tabLst>
                          <a:tab pos="457200" algn="l"/>
                        </a:tabLst>
                      </a:pPr>
                      <a:r>
                        <a:rPr lang="tr-TR" sz="1800" dirty="0" smtClean="0">
                          <a:effectLst/>
                        </a:rPr>
                        <a:t>2. Çalışma </a:t>
                      </a:r>
                      <a:r>
                        <a:rPr lang="tr-TR" sz="1800" dirty="0">
                          <a:effectLst/>
                        </a:rPr>
                        <a:t>yerine giren ve çıkan hava HEPA (*) veya benzeri filtrelerle filtre edilecektir.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a:spcAft>
                          <a:spcPts val="0"/>
                        </a:spcAft>
                      </a:pPr>
                      <a:r>
                        <a:rPr lang="tr-TR" sz="1800">
                          <a:effectLst/>
                        </a:rPr>
                        <a:t>çıkan havada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a:spcAft>
                          <a:spcPts val="0"/>
                        </a:spcAft>
                      </a:pPr>
                      <a:r>
                        <a:rPr lang="tr-TR" sz="1800">
                          <a:effectLst/>
                        </a:rPr>
                        <a:t>çıkan ve giren havada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16881">
                <a:tc>
                  <a:txBody>
                    <a:bodyPr/>
                    <a:lstStyle/>
                    <a:p>
                      <a:pPr marL="0" lvl="0" indent="0">
                        <a:spcAft>
                          <a:spcPts val="0"/>
                        </a:spcAft>
                        <a:buFont typeface="+mj-lt"/>
                        <a:buNone/>
                        <a:tabLst>
                          <a:tab pos="457200" algn="l"/>
                        </a:tabLst>
                      </a:pPr>
                      <a:r>
                        <a:rPr lang="tr-TR" sz="1800" dirty="0" smtClean="0">
                          <a:effectLst/>
                        </a:rPr>
                        <a:t>3. Çalışma </a:t>
                      </a:r>
                      <a:r>
                        <a:rPr lang="tr-TR" sz="1800" dirty="0">
                          <a:effectLst/>
                        </a:rPr>
                        <a:t>yerine yalnızca görevli çalışanların girmesine izin verilecektir.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hava sızdırmaz araç ile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589830">
                <a:tc>
                  <a:txBody>
                    <a:bodyPr/>
                    <a:lstStyle/>
                    <a:p>
                      <a:pPr marL="0" lvl="0" indent="0">
                        <a:spcAft>
                          <a:spcPts val="0"/>
                        </a:spcAft>
                        <a:buFont typeface="+mj-lt"/>
                        <a:buNone/>
                        <a:tabLst>
                          <a:tab pos="457200" algn="l"/>
                        </a:tabLst>
                      </a:pPr>
                      <a:r>
                        <a:rPr lang="tr-TR" sz="1800" dirty="0" smtClean="0">
                          <a:effectLst/>
                        </a:rPr>
                        <a:t>4. Çalışma </a:t>
                      </a:r>
                      <a:r>
                        <a:rPr lang="tr-TR" sz="1800" dirty="0">
                          <a:effectLst/>
                        </a:rPr>
                        <a:t>yeri, dezenfeksiyon yapılmasına olanak sağlayacak yapıda olmalıdır.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553265">
                <a:tc>
                  <a:txBody>
                    <a:bodyPr/>
                    <a:lstStyle/>
                    <a:p>
                      <a:pPr marL="0" lvl="0" indent="0">
                        <a:spcAft>
                          <a:spcPts val="0"/>
                        </a:spcAft>
                        <a:buFont typeface="+mj-lt"/>
                        <a:buNone/>
                        <a:tabLst>
                          <a:tab pos="457200" algn="l"/>
                        </a:tabLst>
                      </a:pPr>
                      <a:r>
                        <a:rPr lang="tr-TR" sz="1800" dirty="0" smtClean="0">
                          <a:effectLst/>
                        </a:rPr>
                        <a:t>5. Özel </a:t>
                      </a:r>
                      <a:r>
                        <a:rPr lang="tr-TR" sz="1800" dirty="0">
                          <a:effectLst/>
                        </a:rPr>
                        <a:t>dezenfeksiyon yöntemleri.</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r h="578849">
                <a:tc>
                  <a:txBody>
                    <a:bodyPr/>
                    <a:lstStyle/>
                    <a:p>
                      <a:pPr marL="0" lvl="0" indent="0">
                        <a:spcAft>
                          <a:spcPts val="0"/>
                        </a:spcAft>
                        <a:buFont typeface="+mj-lt"/>
                        <a:buNone/>
                        <a:tabLst>
                          <a:tab pos="457200" algn="l"/>
                        </a:tabLst>
                      </a:pPr>
                      <a:r>
                        <a:rPr lang="tr-TR" sz="1800" dirty="0" smtClean="0">
                          <a:effectLst/>
                        </a:rPr>
                        <a:t>6. Çalışma </a:t>
                      </a:r>
                      <a:r>
                        <a:rPr lang="tr-TR" sz="1800" dirty="0">
                          <a:effectLst/>
                        </a:rPr>
                        <a:t>yerindeki hava negatif basınçta tutulmalıdır.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7"/>
                  </a:ext>
                </a:extLst>
              </a:tr>
              <a:tr h="430262">
                <a:tc>
                  <a:txBody>
                    <a:bodyPr/>
                    <a:lstStyle/>
                    <a:p>
                      <a:pPr marL="0" lvl="0" indent="0">
                        <a:spcAft>
                          <a:spcPts val="0"/>
                        </a:spcAft>
                        <a:buFont typeface="+mj-lt"/>
                        <a:buNone/>
                        <a:tabLst>
                          <a:tab pos="457200" algn="l"/>
                        </a:tabLst>
                      </a:pPr>
                      <a:r>
                        <a:rPr lang="tr-TR" sz="1800" dirty="0" smtClean="0">
                          <a:effectLst/>
                        </a:rPr>
                        <a:t>7. Etkili </a:t>
                      </a:r>
                      <a:r>
                        <a:rPr lang="tr-TR" sz="1800" dirty="0">
                          <a:effectLst/>
                        </a:rPr>
                        <a:t>vektör kontrolü. </a:t>
                      </a:r>
                      <a:r>
                        <a:rPr lang="tr-TR" sz="1800" dirty="0" smtClean="0">
                          <a:effectLst/>
                        </a:rPr>
                        <a:t>(</a:t>
                      </a:r>
                      <a:r>
                        <a:rPr lang="tr-TR" sz="1800" dirty="0">
                          <a:effectLst/>
                        </a:rPr>
                        <a:t>Örnek; kemirgenler ve  böcekler)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p>
                    <a:p>
                      <a:pPr marL="48895">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EK 5</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37881885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2788340075"/>
              </p:ext>
            </p:extLst>
          </p:nvPr>
        </p:nvGraphicFramePr>
        <p:xfrm>
          <a:off x="338122" y="1554481"/>
          <a:ext cx="11118004" cy="5121451"/>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116183">
                  <a:extLst>
                    <a:ext uri="{9D8B030D-6E8A-4147-A177-3AD203B41FA5}">
                      <a16:colId xmlns:a16="http://schemas.microsoft.com/office/drawing/2014/main" val="20002"/>
                    </a:ext>
                  </a:extLst>
                </a:gridCol>
                <a:gridCol w="2325189">
                  <a:extLst>
                    <a:ext uri="{9D8B030D-6E8A-4147-A177-3AD203B41FA5}">
                      <a16:colId xmlns:a16="http://schemas.microsoft.com/office/drawing/2014/main" val="20003"/>
                    </a:ext>
                  </a:extLst>
                </a:gridCol>
              </a:tblGrid>
              <a:tr h="291446">
                <a:tc rowSpan="2">
                  <a:txBody>
                    <a:bodyPr/>
                    <a:lstStyle/>
                    <a:p>
                      <a:pPr algn="just">
                        <a:spcAft>
                          <a:spcPts val="0"/>
                        </a:spcAft>
                      </a:pPr>
                      <a:r>
                        <a:rPr lang="tr-TR" sz="1800" dirty="0">
                          <a:effectLst/>
                        </a:rPr>
                        <a:t>A–    Koruma </a:t>
                      </a:r>
                      <a:r>
                        <a:rPr lang="tr-TR" sz="1800" dirty="0" smtClean="0">
                          <a:effectLst/>
                        </a:rPr>
                        <a:t>Önlemleri</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592764">
                <a:tc>
                  <a:txBody>
                    <a:bodyPr/>
                    <a:lstStyle/>
                    <a:p>
                      <a:pPr marL="0" lvl="0" indent="0">
                        <a:spcAft>
                          <a:spcPts val="0"/>
                        </a:spcAft>
                        <a:buFont typeface="+mj-lt"/>
                        <a:buNone/>
                        <a:tabLst>
                          <a:tab pos="457200" algn="l"/>
                        </a:tabLst>
                      </a:pPr>
                      <a:r>
                        <a:rPr lang="tr-TR" sz="1800" dirty="0" smtClean="0">
                          <a:effectLst/>
                        </a:rPr>
                        <a:t>8. Temizlemesi </a:t>
                      </a:r>
                      <a:r>
                        <a:rPr lang="tr-TR" sz="1800" dirty="0">
                          <a:effectLst/>
                        </a:rPr>
                        <a:t>kolay ve su geçirmez yüzeyler.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a:effectLst/>
                        </a:rPr>
                        <a:t>Zorunlu</a:t>
                      </a:r>
                      <a:r>
                        <a:rPr lang="tr-TR" sz="1800" dirty="0" smtClean="0">
                          <a:effectLst/>
                        </a:rPr>
                        <a:t>, tezgah </a:t>
                      </a:r>
                      <a:r>
                        <a:rPr lang="tr-TR" sz="1800" dirty="0">
                          <a:effectLst/>
                        </a:rPr>
                        <a:t>ve iş masaları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tezgah </a:t>
                      </a:r>
                      <a:r>
                        <a:rPr lang="tr-TR" sz="1800" dirty="0">
                          <a:effectLst/>
                        </a:rPr>
                        <a:t>ve zeminler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tezgah</a:t>
                      </a:r>
                      <a:r>
                        <a:rPr lang="tr-TR" sz="1800" dirty="0">
                          <a:effectLst/>
                        </a:rPr>
                        <a:t>, yer, duvar, tavan için</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598890">
                <a:tc>
                  <a:txBody>
                    <a:bodyPr/>
                    <a:lstStyle/>
                    <a:p>
                      <a:pPr marL="0" lvl="0" indent="0">
                        <a:spcAft>
                          <a:spcPts val="0"/>
                        </a:spcAft>
                        <a:buFont typeface="+mj-lt"/>
                        <a:buNone/>
                        <a:tabLst>
                          <a:tab pos="457200" algn="l"/>
                        </a:tabLst>
                      </a:pPr>
                      <a:r>
                        <a:rPr lang="tr-TR" sz="1800" dirty="0" smtClean="0">
                          <a:effectLst/>
                        </a:rPr>
                        <a:t>9. Asit</a:t>
                      </a:r>
                      <a:r>
                        <a:rPr lang="tr-TR" sz="1800" dirty="0">
                          <a:effectLst/>
                        </a:rPr>
                        <a:t>, alkali, çözücü ve </a:t>
                      </a:r>
                      <a:r>
                        <a:rPr lang="tr-TR" sz="1800" dirty="0" err="1">
                          <a:effectLst/>
                        </a:rPr>
                        <a:t>dezenfek</a:t>
                      </a:r>
                      <a:r>
                        <a:rPr lang="tr-TR" sz="1800" dirty="0">
                          <a:effectLst/>
                        </a:rPr>
                        <a:t>–tanlara dayanıklı yüzeyler.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16881">
                <a:tc>
                  <a:txBody>
                    <a:bodyPr/>
                    <a:lstStyle/>
                    <a:p>
                      <a:pPr marL="0" lvl="0" indent="0">
                        <a:spcAft>
                          <a:spcPts val="0"/>
                        </a:spcAft>
                        <a:buFont typeface="+mj-lt"/>
                        <a:buNone/>
                        <a:tabLst>
                          <a:tab pos="457200" algn="l"/>
                        </a:tabLst>
                      </a:pPr>
                      <a:r>
                        <a:rPr lang="tr-TR" sz="1800" dirty="0" smtClean="0">
                          <a:effectLst/>
                        </a:rPr>
                        <a:t>10. Biyolojik </a:t>
                      </a:r>
                      <a:r>
                        <a:rPr lang="tr-TR" sz="1800" dirty="0">
                          <a:effectLst/>
                        </a:rPr>
                        <a:t>etken için güvenli depolama.</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emniyetli </a:t>
                      </a:r>
                      <a:r>
                        <a:rPr lang="tr-TR" sz="1800" dirty="0">
                          <a:effectLst/>
                        </a:rPr>
                        <a:t>depolama</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589830">
                <a:tc>
                  <a:txBody>
                    <a:bodyPr/>
                    <a:lstStyle/>
                    <a:p>
                      <a:pPr marL="0" lvl="0" indent="0">
                        <a:spcAft>
                          <a:spcPts val="0"/>
                        </a:spcAft>
                        <a:buFont typeface="+mj-lt"/>
                        <a:buNone/>
                        <a:tabLst>
                          <a:tab pos="457200" algn="l"/>
                        </a:tabLst>
                      </a:pPr>
                      <a:r>
                        <a:rPr lang="tr-TR" sz="1800" dirty="0" smtClean="0">
                          <a:effectLst/>
                        </a:rPr>
                        <a:t>11. Çalışma </a:t>
                      </a:r>
                      <a:r>
                        <a:rPr lang="tr-TR" sz="1800" dirty="0">
                          <a:effectLst/>
                        </a:rPr>
                        <a:t>yerinde bulunanların görülebildiği gözetleme penceresi veya benzeri.</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553265">
                <a:tc>
                  <a:txBody>
                    <a:bodyPr/>
                    <a:lstStyle/>
                    <a:p>
                      <a:pPr marL="0" lvl="0" indent="0">
                        <a:spcAft>
                          <a:spcPts val="0"/>
                        </a:spcAft>
                        <a:buFont typeface="+mj-lt"/>
                        <a:buNone/>
                        <a:tabLst>
                          <a:tab pos="457200" algn="l"/>
                        </a:tabLst>
                      </a:pPr>
                      <a:r>
                        <a:rPr lang="tr-TR" sz="1800" dirty="0" smtClean="0">
                          <a:effectLst/>
                        </a:rPr>
                        <a:t>12. Bir </a:t>
                      </a:r>
                      <a:r>
                        <a:rPr lang="tr-TR" sz="1800" dirty="0">
                          <a:effectLst/>
                        </a:rPr>
                        <a:t>laboratuvarda yalnızca kendi malzemeleri kullanılmalıdır.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r h="1106530">
                <a:tc>
                  <a:txBody>
                    <a:bodyPr/>
                    <a:lstStyle/>
                    <a:p>
                      <a:pPr marL="0" lvl="0" indent="0">
                        <a:spcAft>
                          <a:spcPts val="0"/>
                        </a:spcAft>
                        <a:buFont typeface="+mj-lt"/>
                        <a:buNone/>
                        <a:tabLst>
                          <a:tab pos="457200" algn="l"/>
                        </a:tabLst>
                      </a:pPr>
                      <a:r>
                        <a:rPr lang="tr-TR" sz="1800" dirty="0" smtClean="0">
                          <a:effectLst/>
                        </a:rPr>
                        <a:t>13. Herhangi </a:t>
                      </a:r>
                      <a:r>
                        <a:rPr lang="tr-TR" sz="1800" dirty="0">
                          <a:effectLst/>
                        </a:rPr>
                        <a:t>bir hayvanın da dahil olduğu bütün </a:t>
                      </a:r>
                      <a:r>
                        <a:rPr lang="tr-TR" sz="1800" dirty="0" err="1">
                          <a:effectLst/>
                        </a:rPr>
                        <a:t>enfekte</a:t>
                      </a:r>
                      <a:r>
                        <a:rPr lang="tr-TR" sz="1800" dirty="0">
                          <a:effectLst/>
                        </a:rPr>
                        <a:t> maddeler bir güvenli bir kabin, veya yalıtılmış bir yerde veya diğer uygun bir kapta işleme tabi tutulmalıdır.</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Uygun olması halinde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enfeksiyonun havayla bulaştığı hallerde</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a:t>
                      </a:r>
                    </a:p>
                    <a:p>
                      <a:pPr marL="48895">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7"/>
                  </a:ext>
                </a:extLst>
              </a:tr>
              <a:tr h="430262">
                <a:tc>
                  <a:txBody>
                    <a:bodyPr/>
                    <a:lstStyle/>
                    <a:p>
                      <a:pPr marL="0" lvl="0" indent="0">
                        <a:spcAft>
                          <a:spcPts val="0"/>
                        </a:spcAft>
                        <a:buFont typeface="+mj-lt"/>
                        <a:buNone/>
                        <a:tabLst>
                          <a:tab pos="457200" algn="l"/>
                        </a:tabLst>
                      </a:pPr>
                      <a:r>
                        <a:rPr lang="tr-TR" sz="1800" dirty="0" smtClean="0">
                          <a:effectLst/>
                        </a:rPr>
                        <a:t>14. Hayvan </a:t>
                      </a:r>
                      <a:r>
                        <a:rPr lang="tr-TR" sz="1800" dirty="0">
                          <a:effectLst/>
                        </a:rPr>
                        <a:t>ölülerinin yok edilmesi için yakma </a:t>
                      </a:r>
                      <a:r>
                        <a:rPr lang="tr-TR" sz="1800" dirty="0" smtClean="0">
                          <a:effectLst/>
                        </a:rPr>
                        <a:t>fırını</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Önerilir</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a:effectLst/>
                        </a:rPr>
                        <a:t>Zorunlu, mevcutsa</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spcAft>
                          <a:spcPts val="0"/>
                        </a:spcAft>
                      </a:pPr>
                      <a:r>
                        <a:rPr lang="tr-TR" sz="1800" dirty="0" smtClean="0">
                          <a:effectLst/>
                        </a:rPr>
                        <a:t>Zorunlu, alan </a:t>
                      </a:r>
                      <a:r>
                        <a:rPr lang="tr-TR" sz="1800" dirty="0">
                          <a:effectLst/>
                        </a:rPr>
                        <a:t>içinde</a:t>
                      </a:r>
                      <a:endParaRPr lang="tr-TR" sz="1800" dirty="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EK 5</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1494636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514786" cy="5487880"/>
          </a:xfrm>
        </p:spPr>
        <p:txBody>
          <a:bodyPr/>
          <a:lstStyle/>
          <a:p>
            <a:pPr lvl="0" algn="just"/>
            <a:r>
              <a:rPr lang="tr-TR" sz="2800" u="sng" spc="0" dirty="0">
                <a:solidFill>
                  <a:srgbClr val="C00000"/>
                </a:solidFill>
                <a:latin typeface="+mn-lt"/>
              </a:rPr>
              <a:t>İşveren, risk grubuna göre, </a:t>
            </a:r>
            <a:r>
              <a:rPr lang="tr-TR" sz="2800" u="sng" spc="0" dirty="0" err="1">
                <a:solidFill>
                  <a:srgbClr val="C00000"/>
                </a:solidFill>
                <a:latin typeface="+mn-lt"/>
              </a:rPr>
              <a:t>maruziyeti</a:t>
            </a:r>
            <a:r>
              <a:rPr lang="tr-TR" sz="2800" u="sng" spc="0" dirty="0">
                <a:solidFill>
                  <a:srgbClr val="C00000"/>
                </a:solidFill>
                <a:latin typeface="+mn-lt"/>
              </a:rPr>
              <a:t> en aza indirmek için, aşağıdaki önlemlerin bir kısmını yada hepsini almak zorunda kalabilir</a:t>
            </a:r>
            <a:r>
              <a:rPr lang="tr-TR" sz="2800" u="sng" spc="0" dirty="0" smtClean="0">
                <a:solidFill>
                  <a:srgbClr val="C00000"/>
                </a:solidFill>
                <a:latin typeface="+mn-lt"/>
              </a:rPr>
              <a:t>:</a:t>
            </a:r>
          </a:p>
          <a:p>
            <a:pPr marL="285750" lvl="0" indent="-285750" algn="just">
              <a:buFont typeface="Wingdings" panose="05000000000000000000" pitchFamily="2" charset="2"/>
              <a:buChar char="Ø"/>
            </a:pPr>
            <a:r>
              <a:rPr lang="tr-TR" sz="1800" spc="0" dirty="0">
                <a:solidFill>
                  <a:prstClr val="black"/>
                </a:solidFill>
                <a:latin typeface="+mn-lt"/>
              </a:rPr>
              <a:t>(*) HEPA (High </a:t>
            </a:r>
            <a:r>
              <a:rPr lang="tr-TR" sz="1800" spc="0" dirty="0" err="1">
                <a:solidFill>
                  <a:prstClr val="black"/>
                </a:solidFill>
                <a:latin typeface="+mn-lt"/>
              </a:rPr>
              <a:t>Efficiency</a:t>
            </a:r>
            <a:r>
              <a:rPr lang="tr-TR" sz="1800" spc="0" dirty="0">
                <a:solidFill>
                  <a:prstClr val="black"/>
                </a:solidFill>
                <a:latin typeface="+mn-lt"/>
              </a:rPr>
              <a:t> </a:t>
            </a:r>
            <a:r>
              <a:rPr lang="tr-TR" sz="1800" spc="0" dirty="0" err="1">
                <a:solidFill>
                  <a:prstClr val="black"/>
                </a:solidFill>
                <a:latin typeface="+mn-lt"/>
              </a:rPr>
              <a:t>Particulate</a:t>
            </a:r>
            <a:r>
              <a:rPr lang="tr-TR" sz="1800" spc="0" dirty="0">
                <a:solidFill>
                  <a:prstClr val="black"/>
                </a:solidFill>
                <a:latin typeface="+mn-lt"/>
              </a:rPr>
              <a:t> </a:t>
            </a:r>
            <a:r>
              <a:rPr lang="tr-TR" sz="1800" spc="0" dirty="0" err="1">
                <a:solidFill>
                  <a:prstClr val="black"/>
                </a:solidFill>
                <a:latin typeface="+mn-lt"/>
              </a:rPr>
              <a:t>Air</a:t>
            </a:r>
            <a:r>
              <a:rPr lang="tr-TR" sz="1800" spc="0" dirty="0" smtClean="0">
                <a:solidFill>
                  <a:prstClr val="black"/>
                </a:solidFill>
                <a:latin typeface="+mn-lt"/>
              </a:rPr>
              <a:t>): </a:t>
            </a:r>
            <a:r>
              <a:rPr lang="tr-TR" sz="1800" spc="0" dirty="0">
                <a:solidFill>
                  <a:prstClr val="black"/>
                </a:solidFill>
                <a:latin typeface="+mn-lt"/>
              </a:rPr>
              <a:t>Büyüklüğü 0,3 mikron olan </a:t>
            </a:r>
            <a:r>
              <a:rPr lang="tr-TR" sz="1800" spc="0" dirty="0" err="1">
                <a:solidFill>
                  <a:prstClr val="black"/>
                </a:solidFill>
                <a:latin typeface="+mn-lt"/>
              </a:rPr>
              <a:t>aerosolları</a:t>
            </a:r>
            <a:r>
              <a:rPr lang="tr-TR" sz="1800" spc="0" dirty="0">
                <a:solidFill>
                  <a:prstClr val="black"/>
                </a:solidFill>
                <a:latin typeface="+mn-lt"/>
              </a:rPr>
              <a:t>, maksimum 1,52 metre/dakika hava akım hızında, minimum % 99,97 oranında tutabilen özellikte kuru tip değiştirilebilir filtre. </a:t>
            </a:r>
          </a:p>
          <a:p>
            <a:pPr marL="285750" lvl="0" indent="-285750" algn="just">
              <a:buFont typeface="Wingdings" panose="05000000000000000000" pitchFamily="2" charset="2"/>
              <a:buChar char="Ø"/>
            </a:pPr>
            <a:r>
              <a:rPr lang="tr-TR" sz="1800" spc="0" dirty="0">
                <a:solidFill>
                  <a:prstClr val="black"/>
                </a:solidFill>
                <a:latin typeface="+mn-lt"/>
              </a:rPr>
              <a:t>Çalışma alanlarının ayrılması</a:t>
            </a:r>
          </a:p>
          <a:p>
            <a:pPr marL="285750" lvl="0" indent="-285750" algn="just">
              <a:buFont typeface="Wingdings" panose="05000000000000000000" pitchFamily="2" charset="2"/>
              <a:buChar char="Ø"/>
            </a:pPr>
            <a:r>
              <a:rPr lang="tr-TR" sz="1800" spc="0" dirty="0">
                <a:solidFill>
                  <a:prstClr val="black"/>
                </a:solidFill>
                <a:latin typeface="+mn-lt"/>
              </a:rPr>
              <a:t>Giriş çıkışların kontrol edilmesi</a:t>
            </a:r>
          </a:p>
          <a:p>
            <a:pPr marL="285750" lvl="0" indent="-285750" algn="just">
              <a:buFont typeface="Wingdings" panose="05000000000000000000" pitchFamily="2" charset="2"/>
              <a:buChar char="Ø"/>
            </a:pPr>
            <a:r>
              <a:rPr lang="tr-TR" sz="1800" spc="0" dirty="0">
                <a:solidFill>
                  <a:prstClr val="black"/>
                </a:solidFill>
                <a:latin typeface="+mn-lt"/>
              </a:rPr>
              <a:t>Dezenfeksiyon, temizlik ve hijyen önlemleri</a:t>
            </a:r>
          </a:p>
          <a:p>
            <a:pPr marL="285750" lvl="0" indent="-285750" algn="just">
              <a:buFont typeface="Wingdings" panose="05000000000000000000" pitchFamily="2" charset="2"/>
              <a:buChar char="Ø"/>
            </a:pPr>
            <a:r>
              <a:rPr lang="tr-TR" sz="1800" spc="0" dirty="0">
                <a:solidFill>
                  <a:prstClr val="black"/>
                </a:solidFill>
                <a:latin typeface="+mn-lt"/>
              </a:rPr>
              <a:t>Kişisel korunma önlemleri (maske, eldiven, koruyucu giysi, </a:t>
            </a:r>
            <a:r>
              <a:rPr lang="tr-TR" sz="1800" spc="0" dirty="0" err="1">
                <a:solidFill>
                  <a:prstClr val="black"/>
                </a:solidFill>
                <a:latin typeface="+mn-lt"/>
              </a:rPr>
              <a:t>vb</a:t>
            </a:r>
            <a:r>
              <a:rPr lang="tr-TR" sz="1800" spc="0" dirty="0" smtClean="0">
                <a:solidFill>
                  <a:prstClr val="black"/>
                </a:solidFill>
                <a:latin typeface="+mn-lt"/>
              </a:rPr>
              <a:t>)</a:t>
            </a:r>
          </a:p>
          <a:p>
            <a:pPr lvl="0" algn="just"/>
            <a:endParaRPr lang="tr-TR" sz="1800" spc="0" dirty="0">
              <a:solidFill>
                <a:prstClr val="black"/>
              </a:solidFill>
              <a:latin typeface="+mn-lt"/>
            </a:endParaRP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245168" y="4629224"/>
            <a:ext cx="4277843" cy="2133077"/>
          </a:xfrm>
          <a:prstGeom prst="rect">
            <a:avLst/>
          </a:prstGeom>
        </p:spPr>
      </p:pic>
    </p:spTree>
    <p:extLst>
      <p:ext uri="{BB962C8B-B14F-4D97-AF65-F5344CB8AC3E}">
        <p14:creationId xmlns:p14="http://schemas.microsoft.com/office/powerpoint/2010/main" val="10710824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8514786" cy="5487880"/>
          </a:xfrm>
        </p:spPr>
        <p:txBody>
          <a:bodyPr/>
          <a:lstStyle/>
          <a:p>
            <a:pPr lvl="0" algn="just"/>
            <a:r>
              <a:rPr lang="tr-TR" sz="2800" u="sng" spc="0" dirty="0">
                <a:solidFill>
                  <a:srgbClr val="C00000"/>
                </a:solidFill>
                <a:latin typeface="+mn-lt"/>
              </a:rPr>
              <a:t>İşveren, risk grubuna göre, </a:t>
            </a:r>
            <a:r>
              <a:rPr lang="tr-TR" sz="2800" u="sng" spc="0" dirty="0" err="1">
                <a:solidFill>
                  <a:srgbClr val="C00000"/>
                </a:solidFill>
                <a:latin typeface="+mn-lt"/>
              </a:rPr>
              <a:t>maruziyeti</a:t>
            </a:r>
            <a:r>
              <a:rPr lang="tr-TR" sz="2800" u="sng" spc="0" dirty="0">
                <a:solidFill>
                  <a:srgbClr val="C00000"/>
                </a:solidFill>
                <a:latin typeface="+mn-lt"/>
              </a:rPr>
              <a:t> en aza indirmek için, aşağıdaki önlemlerin bir kısmını yada hepsini almak zorunda kalabilir</a:t>
            </a:r>
            <a:r>
              <a:rPr lang="tr-TR" sz="2800" u="sng" spc="0" dirty="0" smtClean="0">
                <a:solidFill>
                  <a:srgbClr val="C00000"/>
                </a:solidFill>
                <a:latin typeface="+mn-lt"/>
              </a:rPr>
              <a:t>:</a:t>
            </a:r>
          </a:p>
          <a:p>
            <a:pPr marL="285750" lvl="0" indent="-285750" algn="just">
              <a:buFont typeface="Wingdings" panose="05000000000000000000" pitchFamily="2" charset="2"/>
              <a:buChar char="Ø"/>
            </a:pPr>
            <a:r>
              <a:rPr lang="tr-TR" sz="1800" spc="0" dirty="0">
                <a:solidFill>
                  <a:prstClr val="black"/>
                </a:solidFill>
                <a:latin typeface="+mn-lt"/>
              </a:rPr>
              <a:t>İşyerinde yemek yenmemesi, sigara içilmemesi</a:t>
            </a:r>
          </a:p>
          <a:p>
            <a:pPr marL="285750" lvl="0" indent="-285750" algn="just">
              <a:buFont typeface="Wingdings" panose="05000000000000000000" pitchFamily="2" charset="2"/>
              <a:buChar char="Ø"/>
            </a:pPr>
            <a:r>
              <a:rPr lang="tr-TR" sz="1800" spc="0" dirty="0" smtClean="0">
                <a:solidFill>
                  <a:prstClr val="black"/>
                </a:solidFill>
                <a:latin typeface="+mn-lt"/>
              </a:rPr>
              <a:t>Negatif hava basıncı</a:t>
            </a:r>
          </a:p>
          <a:p>
            <a:pPr marL="285750" lvl="0" indent="-285750" algn="just">
              <a:buFont typeface="Wingdings" panose="05000000000000000000" pitchFamily="2" charset="2"/>
              <a:buChar char="Ø"/>
            </a:pPr>
            <a:r>
              <a:rPr lang="tr-TR" sz="1800" spc="0" dirty="0" smtClean="0">
                <a:solidFill>
                  <a:prstClr val="black"/>
                </a:solidFill>
                <a:latin typeface="+mn-lt"/>
              </a:rPr>
              <a:t>Vektör </a:t>
            </a:r>
            <a:r>
              <a:rPr lang="tr-TR" sz="1800" spc="0" dirty="0">
                <a:solidFill>
                  <a:prstClr val="black"/>
                </a:solidFill>
                <a:latin typeface="+mn-lt"/>
              </a:rPr>
              <a:t>kontrolü</a:t>
            </a:r>
          </a:p>
          <a:p>
            <a:pPr marL="285750" lvl="0" indent="-285750" algn="just">
              <a:buFont typeface="Wingdings" panose="05000000000000000000" pitchFamily="2" charset="2"/>
              <a:buChar char="Ø"/>
            </a:pPr>
            <a:r>
              <a:rPr lang="tr-TR" sz="1800" spc="0" dirty="0">
                <a:solidFill>
                  <a:prstClr val="black"/>
                </a:solidFill>
                <a:latin typeface="+mn-lt"/>
              </a:rPr>
              <a:t>Uygun yüzeylerin sağlanması</a:t>
            </a:r>
          </a:p>
          <a:p>
            <a:pPr marL="285750" lvl="0" indent="-285750" algn="just">
              <a:buFont typeface="Wingdings" panose="05000000000000000000" pitchFamily="2" charset="2"/>
              <a:buChar char="Ø"/>
            </a:pPr>
            <a:r>
              <a:rPr lang="tr-TR" sz="1800" spc="0" dirty="0">
                <a:solidFill>
                  <a:prstClr val="black"/>
                </a:solidFill>
                <a:latin typeface="+mn-lt"/>
              </a:rPr>
              <a:t>Gözetleme pencereleri</a:t>
            </a:r>
          </a:p>
          <a:p>
            <a:pPr marL="285750" lvl="0" indent="-285750" algn="just">
              <a:buFont typeface="Wingdings" panose="05000000000000000000" pitchFamily="2" charset="2"/>
              <a:buChar char="Ø"/>
            </a:pPr>
            <a:r>
              <a:rPr lang="tr-TR" sz="1800" spc="0" dirty="0">
                <a:solidFill>
                  <a:prstClr val="black"/>
                </a:solidFill>
                <a:latin typeface="+mn-lt"/>
              </a:rPr>
              <a:t>Zararlı maddelerin ve kültürlerin toplanması ve yok edilmesi</a:t>
            </a:r>
          </a:p>
          <a:p>
            <a:pPr marL="285750" lvl="0" indent="-285750" algn="just">
              <a:buFont typeface="Wingdings" panose="05000000000000000000" pitchFamily="2" charset="2"/>
              <a:buChar char="Ø"/>
            </a:pPr>
            <a:r>
              <a:rPr lang="tr-TR" sz="1800" spc="0" dirty="0">
                <a:solidFill>
                  <a:prstClr val="black"/>
                </a:solidFill>
                <a:latin typeface="+mn-lt"/>
              </a:rPr>
              <a:t>Sızdırmazlık önlemleri</a:t>
            </a:r>
          </a:p>
          <a:p>
            <a:pPr marL="285750" lvl="0" indent="-285750" algn="just">
              <a:buFont typeface="Wingdings" panose="05000000000000000000" pitchFamily="2" charset="2"/>
              <a:buChar char="Ø"/>
            </a:pPr>
            <a:r>
              <a:rPr lang="tr-TR" sz="1800" spc="0" dirty="0">
                <a:solidFill>
                  <a:prstClr val="black"/>
                </a:solidFill>
                <a:latin typeface="+mn-lt"/>
              </a:rPr>
              <a:t>Kapalı sistemlerin kontrolü</a:t>
            </a:r>
          </a:p>
          <a:p>
            <a:pPr marL="285750" lvl="0" indent="-285750" algn="just">
              <a:buFont typeface="Wingdings" panose="05000000000000000000" pitchFamily="2" charset="2"/>
              <a:buChar char="Ø"/>
            </a:pPr>
            <a:r>
              <a:rPr lang="tr-TR" sz="1800" spc="0" dirty="0">
                <a:solidFill>
                  <a:prstClr val="black"/>
                </a:solidFill>
                <a:latin typeface="+mn-lt"/>
              </a:rPr>
              <a:t>Tehlike işaretleri</a:t>
            </a:r>
          </a:p>
          <a:p>
            <a:pPr marL="285750" lvl="0" indent="-285750" algn="just">
              <a:buFont typeface="Wingdings" panose="05000000000000000000" pitchFamily="2" charset="2"/>
              <a:buChar char="Ø"/>
            </a:pPr>
            <a:r>
              <a:rPr lang="tr-TR" sz="1800" spc="0" dirty="0">
                <a:solidFill>
                  <a:prstClr val="black"/>
                </a:solidFill>
                <a:latin typeface="+mn-lt"/>
              </a:rPr>
              <a:t>Belirli aralıklarla ölçümlerin tekrarlanması</a:t>
            </a:r>
          </a:p>
          <a:p>
            <a:pPr marL="285750" lvl="0" indent="-285750" algn="just">
              <a:buFont typeface="Wingdings" panose="05000000000000000000" pitchFamily="2" charset="2"/>
              <a:buChar char="Ø"/>
            </a:pPr>
            <a:r>
              <a:rPr lang="tr-TR" sz="1800" spc="0" dirty="0">
                <a:solidFill>
                  <a:prstClr val="black"/>
                </a:solidFill>
                <a:latin typeface="+mn-lt"/>
              </a:rPr>
              <a:t>Havalandırma</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4591833" y="1960637"/>
            <a:ext cx="2628661" cy="2196481"/>
          </a:xfrm>
          <a:prstGeom prst="rect">
            <a:avLst/>
          </a:prstGeom>
        </p:spPr>
      </p:pic>
    </p:spTree>
    <p:extLst>
      <p:ext uri="{BB962C8B-B14F-4D97-AF65-F5344CB8AC3E}">
        <p14:creationId xmlns:p14="http://schemas.microsoft.com/office/powerpoint/2010/main" val="26045024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5" y="1030486"/>
            <a:ext cx="7940021" cy="5487880"/>
          </a:xfrm>
        </p:spPr>
        <p:txBody>
          <a:bodyPr/>
          <a:lstStyle/>
          <a:p>
            <a:pPr lvl="0" algn="just"/>
            <a:r>
              <a:rPr lang="tr-TR" sz="2800" u="sng" spc="0" dirty="0">
                <a:solidFill>
                  <a:schemeClr val="accent2">
                    <a:lumMod val="50000"/>
                  </a:schemeClr>
                </a:solidFill>
                <a:latin typeface="+mn-lt"/>
              </a:rPr>
              <a:t>Sağlık Gözetimi (düzenli aralıklarla kontroller) yapılmalıdır</a:t>
            </a:r>
            <a:r>
              <a:rPr lang="tr-TR" sz="2800" u="sng" spc="0" dirty="0" smtClean="0">
                <a:solidFill>
                  <a:schemeClr val="accent2">
                    <a:lumMod val="50000"/>
                  </a:schemeClr>
                </a:solidFill>
                <a:latin typeface="+mn-lt"/>
              </a:rPr>
              <a:t>.</a:t>
            </a:r>
          </a:p>
          <a:p>
            <a:pPr lvl="0" algn="just"/>
            <a:r>
              <a:rPr lang="tr-TR" sz="1800" spc="0" dirty="0">
                <a:solidFill>
                  <a:prstClr val="black"/>
                </a:solidFill>
                <a:latin typeface="+mn-lt"/>
              </a:rPr>
              <a:t>Biyolojik etkenlerle yapılan çalışmalarda işveren çalışanların, çalışmalara başlamadan önce ve işin devamı süresince düzenli aralıklarla sağlık gözetimine tabi tutulmalarını sağlar.  </a:t>
            </a:r>
          </a:p>
          <a:p>
            <a:pPr lvl="0" algn="just"/>
            <a:r>
              <a:rPr lang="tr-TR" sz="1800" spc="0" dirty="0">
                <a:solidFill>
                  <a:prstClr val="black"/>
                </a:solidFill>
                <a:latin typeface="+mn-lt"/>
              </a:rPr>
              <a:t>Bir çalışanın, </a:t>
            </a:r>
            <a:r>
              <a:rPr lang="tr-TR" sz="1800" spc="0" dirty="0" err="1">
                <a:solidFill>
                  <a:prstClr val="black"/>
                </a:solidFill>
                <a:latin typeface="+mn-lt"/>
              </a:rPr>
              <a:t>maruziyete</a:t>
            </a:r>
            <a:r>
              <a:rPr lang="tr-TR" sz="1800" spc="0" dirty="0">
                <a:solidFill>
                  <a:prstClr val="black"/>
                </a:solidFill>
                <a:latin typeface="+mn-lt"/>
              </a:rPr>
              <a:t> bağlı olduğundan kuşkulanılan bir enfeksiyona ve/veya hastalığa yakalandığı saptandığında, işyeri hekimi, benzer biçimde maruz kalmış diğer çalışanların da aynı şekilde sağlık gözetimine tabi tutulmasını sağlar. </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Biyolojik Risk Etmenleri – Sağlık Kontrolleri</a:t>
            </a:r>
            <a:endParaRPr lang="tr-TR" sz="4800" dirty="0">
              <a:solidFill>
                <a:schemeClr val="accent3">
                  <a:lumMod val="50000"/>
                </a:schemeClr>
              </a:solidFill>
            </a:endParaRPr>
          </a:p>
        </p:txBody>
      </p:sp>
      <p:pic>
        <p:nvPicPr>
          <p:cNvPr id="5" name="Resim 4"/>
          <p:cNvPicPr>
            <a:picLocks noChangeAspect="1"/>
          </p:cNvPicPr>
          <p:nvPr/>
        </p:nvPicPr>
        <p:blipFill>
          <a:blip r:embed="rId2"/>
          <a:stretch>
            <a:fillRect/>
          </a:stretch>
        </p:blipFill>
        <p:spPr>
          <a:xfrm>
            <a:off x="245168" y="3774426"/>
            <a:ext cx="7249178" cy="2962404"/>
          </a:xfrm>
          <a:prstGeom prst="rect">
            <a:avLst/>
          </a:prstGeom>
        </p:spPr>
      </p:pic>
    </p:spTree>
    <p:extLst>
      <p:ext uri="{BB962C8B-B14F-4D97-AF65-F5344CB8AC3E}">
        <p14:creationId xmlns:p14="http://schemas.microsoft.com/office/powerpoint/2010/main" val="4008516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2857141502"/>
              </p:ext>
            </p:extLst>
          </p:nvPr>
        </p:nvGraphicFramePr>
        <p:xfrm>
          <a:off x="338122" y="1554481"/>
          <a:ext cx="11118004" cy="4514812"/>
        </p:xfrm>
        <a:graphic>
          <a:graphicData uri="http://schemas.openxmlformats.org/drawingml/2006/table">
            <a:tbl>
              <a:tblPr>
                <a:tableStyleId>{7DF18680-E054-41AD-8BC1-D1AEF772440D}</a:tableStyleId>
              </a:tblPr>
              <a:tblGrid>
                <a:gridCol w="4586575">
                  <a:extLst>
                    <a:ext uri="{9D8B030D-6E8A-4147-A177-3AD203B41FA5}">
                      <a16:colId xmlns:a16="http://schemas.microsoft.com/office/drawing/2014/main" val="20000"/>
                    </a:ext>
                  </a:extLst>
                </a:gridCol>
                <a:gridCol w="2090057">
                  <a:extLst>
                    <a:ext uri="{9D8B030D-6E8A-4147-A177-3AD203B41FA5}">
                      <a16:colId xmlns:a16="http://schemas.microsoft.com/office/drawing/2014/main" val="20001"/>
                    </a:ext>
                  </a:extLst>
                </a:gridCol>
                <a:gridCol w="2116183">
                  <a:extLst>
                    <a:ext uri="{9D8B030D-6E8A-4147-A177-3AD203B41FA5}">
                      <a16:colId xmlns:a16="http://schemas.microsoft.com/office/drawing/2014/main" val="20002"/>
                    </a:ext>
                  </a:extLst>
                </a:gridCol>
                <a:gridCol w="2325189">
                  <a:extLst>
                    <a:ext uri="{9D8B030D-6E8A-4147-A177-3AD203B41FA5}">
                      <a16:colId xmlns:a16="http://schemas.microsoft.com/office/drawing/2014/main"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592764">
                <a:tc>
                  <a:txBody>
                    <a:bodyPr/>
                    <a:lstStyle/>
                    <a:p>
                      <a:pPr marL="0" lvl="0" indent="0">
                        <a:spcAft>
                          <a:spcPts val="0"/>
                        </a:spcAft>
                        <a:buFont typeface="+mj-lt"/>
                        <a:buNone/>
                        <a:tabLst>
                          <a:tab pos="457200" algn="l"/>
                        </a:tabLst>
                      </a:pPr>
                      <a:r>
                        <a:rPr lang="tr-TR" sz="1800" dirty="0" smtClean="0">
                          <a:effectLst/>
                        </a:rPr>
                        <a:t>1. Canlı </a:t>
                      </a:r>
                      <a:r>
                        <a:rPr lang="tr-TR" sz="1800" dirty="0">
                          <a:effectLst/>
                        </a:rPr>
                        <a:t>organizmalar, prosesi çevreden fiziksel olarak ayıran bir sistemde işleme tabi tutulacaktır.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2"/>
                  </a:ext>
                </a:extLst>
              </a:tr>
              <a:tr h="598890">
                <a:tc>
                  <a:txBody>
                    <a:bodyPr/>
                    <a:lstStyle/>
                    <a:p>
                      <a:pPr marL="0" lvl="0" indent="0">
                        <a:spcAft>
                          <a:spcPts val="0"/>
                        </a:spcAft>
                        <a:buFont typeface="+mj-lt"/>
                        <a:buNone/>
                        <a:tabLst>
                          <a:tab pos="457200" algn="l"/>
                        </a:tabLst>
                      </a:pPr>
                      <a:r>
                        <a:rPr lang="tr-TR" sz="1800" dirty="0" smtClean="0">
                          <a:effectLst/>
                        </a:rPr>
                        <a:t>2. Kapalı </a:t>
                      </a:r>
                      <a:r>
                        <a:rPr lang="tr-TR" sz="1800" dirty="0">
                          <a:effectLst/>
                        </a:rPr>
                        <a:t>sistemden çıkan </a:t>
                      </a:r>
                      <a:r>
                        <a:rPr lang="tr-TR" sz="1800" dirty="0" err="1">
                          <a:effectLst/>
                        </a:rPr>
                        <a:t>ekzost</a:t>
                      </a:r>
                      <a:r>
                        <a:rPr lang="tr-TR" sz="1800" dirty="0">
                          <a:effectLst/>
                        </a:rPr>
                        <a:t> gazlarının tahliyesi şu şekilde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En az düzeyde sızdırır</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16881">
                <a:tc>
                  <a:txBody>
                    <a:bodyPr/>
                    <a:lstStyle/>
                    <a:p>
                      <a:pPr marL="0" lvl="0" indent="0">
                        <a:spcAft>
                          <a:spcPts val="0"/>
                        </a:spcAft>
                        <a:buFont typeface="+mj-lt"/>
                        <a:buNone/>
                        <a:tabLst>
                          <a:tab pos="457200" algn="l"/>
                        </a:tabLst>
                      </a:pPr>
                      <a:r>
                        <a:rPr lang="tr-TR" sz="1800" dirty="0" smtClean="0">
                          <a:effectLst/>
                        </a:rPr>
                        <a:t>3. Numunelerin </a:t>
                      </a:r>
                      <a:r>
                        <a:rPr lang="tr-TR" sz="1800" dirty="0">
                          <a:effectLst/>
                        </a:rPr>
                        <a:t>toplanması, kapalı bir sisteme materyallerin ilavesi ve bir başka kapalı sisteme canlı organizmanın transferi işlemleri şu şekilde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En az düzeyde sızdırır</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Sızdırmaz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589830">
                <a:tc>
                  <a:txBody>
                    <a:bodyPr/>
                    <a:lstStyle/>
                    <a:p>
                      <a:pPr marL="0" lvl="0" indent="0">
                        <a:spcAft>
                          <a:spcPts val="0"/>
                        </a:spcAft>
                        <a:buFont typeface="+mj-lt"/>
                        <a:buNone/>
                        <a:tabLst>
                          <a:tab pos="457200" algn="l"/>
                        </a:tabLst>
                      </a:pPr>
                      <a:r>
                        <a:rPr lang="tr-TR" sz="1800" dirty="0" smtClean="0">
                          <a:effectLst/>
                        </a:rPr>
                        <a:t>4. Büyük </a:t>
                      </a:r>
                      <a:r>
                        <a:rPr lang="tr-TR" sz="1800" dirty="0">
                          <a:effectLst/>
                        </a:rPr>
                        <a:t>miktardaki kültür sıvıları, canlı organizmalar için yandaki önlemler alınmadıkça kapalı sistemden uzaklaştırılmayacaktır.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yollarla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589830">
                <a:tc>
                  <a:txBody>
                    <a:bodyPr/>
                    <a:lstStyle/>
                    <a:p>
                      <a:pPr marL="0" lvl="0" indent="0">
                        <a:spcAft>
                          <a:spcPts val="0"/>
                        </a:spcAft>
                        <a:buFont typeface="+mj-lt"/>
                        <a:buNone/>
                        <a:tabLst>
                          <a:tab pos="457200" algn="l"/>
                        </a:tabLst>
                      </a:pPr>
                      <a:r>
                        <a:rPr lang="tr-TR" sz="1800" dirty="0" smtClean="0">
                          <a:effectLst/>
                        </a:rPr>
                        <a:t>5. Sızdırmazlık </a:t>
                      </a:r>
                      <a:r>
                        <a:rPr lang="tr-TR" sz="1800" dirty="0">
                          <a:effectLst/>
                        </a:rPr>
                        <a:t>sistemleri şöyle dizayn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En az düzeyde sızdırır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Sızdırmaz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Sızdırmaz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02206725"/>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EK 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765074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3495669007"/>
              </p:ext>
            </p:extLst>
          </p:nvPr>
        </p:nvGraphicFramePr>
        <p:xfrm>
          <a:off x="338122" y="1554481"/>
          <a:ext cx="11118004" cy="5096453"/>
        </p:xfrm>
        <a:graphic>
          <a:graphicData uri="http://schemas.openxmlformats.org/drawingml/2006/table">
            <a:tbl>
              <a:tblPr>
                <a:tableStyleId>{7DF18680-E054-41AD-8BC1-D1AEF772440D}</a:tableStyleId>
              </a:tblPr>
              <a:tblGrid>
                <a:gridCol w="4808644">
                  <a:extLst>
                    <a:ext uri="{9D8B030D-6E8A-4147-A177-3AD203B41FA5}">
                      <a16:colId xmlns:a16="http://schemas.microsoft.com/office/drawing/2014/main" val="20000"/>
                    </a:ext>
                  </a:extLst>
                </a:gridCol>
                <a:gridCol w="1867988">
                  <a:extLst>
                    <a:ext uri="{9D8B030D-6E8A-4147-A177-3AD203B41FA5}">
                      <a16:colId xmlns:a16="http://schemas.microsoft.com/office/drawing/2014/main" val="20001"/>
                    </a:ext>
                  </a:extLst>
                </a:gridCol>
                <a:gridCol w="1802675">
                  <a:extLst>
                    <a:ext uri="{9D8B030D-6E8A-4147-A177-3AD203B41FA5}">
                      <a16:colId xmlns:a16="http://schemas.microsoft.com/office/drawing/2014/main" val="20002"/>
                    </a:ext>
                  </a:extLst>
                </a:gridCol>
                <a:gridCol w="2638697">
                  <a:extLst>
                    <a:ext uri="{9D8B030D-6E8A-4147-A177-3AD203B41FA5}">
                      <a16:colId xmlns:a16="http://schemas.microsoft.com/office/drawing/2014/main"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598890">
                <a:tc>
                  <a:txBody>
                    <a:bodyPr/>
                    <a:lstStyle/>
                    <a:p>
                      <a:pPr marL="0" lvl="0" indent="0">
                        <a:spcAft>
                          <a:spcPts val="0"/>
                        </a:spcAft>
                        <a:buFont typeface="+mj-lt"/>
                        <a:buNone/>
                        <a:tabLst>
                          <a:tab pos="457200" algn="l"/>
                        </a:tabLst>
                      </a:pPr>
                      <a:r>
                        <a:rPr lang="tr-TR" sz="1800" dirty="0" smtClean="0">
                          <a:effectLst/>
                        </a:rPr>
                        <a:t>6. Kapalı </a:t>
                      </a:r>
                      <a:r>
                        <a:rPr lang="tr-TR" sz="1800" dirty="0">
                          <a:effectLst/>
                        </a:rPr>
                        <a:t>sistemler kontrollü alanlarda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 ve bu amaçla oluşturulmuş</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16881">
                <a:tc>
                  <a:txBody>
                    <a:bodyPr/>
                    <a:lstStyle/>
                    <a:p>
                      <a:pPr marL="0" lvl="0" indent="0">
                        <a:spcAft>
                          <a:spcPts val="0"/>
                        </a:spcAft>
                        <a:buFont typeface="+mj-lt"/>
                        <a:buNone/>
                        <a:tabLst>
                          <a:tab pos="457200" algn="l"/>
                        </a:tabLst>
                      </a:pPr>
                      <a:r>
                        <a:rPr lang="tr-TR" sz="1800" dirty="0" smtClean="0">
                          <a:effectLst/>
                        </a:rPr>
                        <a:t>a) </a:t>
                      </a:r>
                      <a:r>
                        <a:rPr lang="tr-TR" sz="1800" dirty="0" err="1" smtClean="0">
                          <a:effectLst/>
                        </a:rPr>
                        <a:t>Biyotehlike</a:t>
                      </a:r>
                      <a:r>
                        <a:rPr lang="tr-TR" sz="1800" dirty="0" smtClean="0">
                          <a:effectLst/>
                        </a:rPr>
                        <a:t> </a:t>
                      </a:r>
                      <a:r>
                        <a:rPr lang="tr-TR" sz="1800" dirty="0">
                          <a:effectLst/>
                        </a:rPr>
                        <a:t>işareti yapıştırılacaktır.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12929618"/>
                  </a:ext>
                </a:extLst>
              </a:tr>
              <a:tr h="416881">
                <a:tc>
                  <a:txBody>
                    <a:bodyPr/>
                    <a:lstStyle/>
                    <a:p>
                      <a:pPr marL="0" lvl="0" indent="0">
                        <a:spcAft>
                          <a:spcPts val="0"/>
                        </a:spcAft>
                        <a:buFont typeface="+mj-lt"/>
                        <a:buNone/>
                        <a:tabLst>
                          <a:tab pos="457200" algn="l"/>
                        </a:tabLst>
                      </a:pPr>
                      <a:r>
                        <a:rPr lang="tr-TR" sz="1800" dirty="0" smtClean="0">
                          <a:effectLst/>
                        </a:rPr>
                        <a:t>b) Bu </a:t>
                      </a:r>
                      <a:r>
                        <a:rPr lang="tr-TR" sz="1800" dirty="0">
                          <a:effectLst/>
                        </a:rPr>
                        <a:t>alanlara yalnızca görevli olan kişilerin girmesine izin verilecektir.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 hava sızdırmaz araç ile</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589830">
                <a:tc>
                  <a:txBody>
                    <a:bodyPr/>
                    <a:lstStyle/>
                    <a:p>
                      <a:pPr marL="0" lvl="0" indent="0">
                        <a:spcAft>
                          <a:spcPts val="0"/>
                        </a:spcAft>
                        <a:buFont typeface="+mj-lt"/>
                        <a:buNone/>
                        <a:tabLst>
                          <a:tab pos="457200" algn="l"/>
                        </a:tabLst>
                      </a:pPr>
                      <a:r>
                        <a:rPr lang="tr-TR" sz="1800" dirty="0" smtClean="0">
                          <a:effectLst/>
                        </a:rPr>
                        <a:t>c) Personel </a:t>
                      </a:r>
                      <a:r>
                        <a:rPr lang="tr-TR" sz="1800" dirty="0">
                          <a:effectLst/>
                        </a:rPr>
                        <a:t>koruyucu giysi giyecektir.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Zorunlu,</a:t>
                      </a:r>
                    </a:p>
                    <a:p>
                      <a:pPr>
                        <a:spcAft>
                          <a:spcPts val="0"/>
                        </a:spcAft>
                      </a:pPr>
                      <a:r>
                        <a:rPr lang="tr-TR" sz="1800">
                          <a:effectLst/>
                        </a:rPr>
                        <a:t>iş giysisi </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b="1">
                        <a:effectLst/>
                        <a:latin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smtClean="0">
                          <a:effectLst/>
                        </a:rPr>
                        <a:t>Zorunlu Giriş </a:t>
                      </a:r>
                      <a:r>
                        <a:rPr lang="tr-TR" sz="1800" dirty="0">
                          <a:effectLst/>
                        </a:rPr>
                        <a:t>ve çıkışlarda tümüyle değiştirilecek</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589830">
                <a:tc>
                  <a:txBody>
                    <a:bodyPr/>
                    <a:lstStyle/>
                    <a:p>
                      <a:pPr marL="0" lvl="0" indent="0">
                        <a:spcAft>
                          <a:spcPts val="0"/>
                        </a:spcAft>
                        <a:buFont typeface="+mj-lt"/>
                        <a:buNone/>
                        <a:tabLst>
                          <a:tab pos="457200" algn="l"/>
                        </a:tabLst>
                      </a:pPr>
                      <a:r>
                        <a:rPr lang="tr-TR" sz="1800" dirty="0" smtClean="0">
                          <a:effectLst/>
                        </a:rPr>
                        <a:t>d) Personel </a:t>
                      </a:r>
                      <a:r>
                        <a:rPr lang="tr-TR" sz="1800" dirty="0">
                          <a:effectLst/>
                        </a:rPr>
                        <a:t>için </a:t>
                      </a:r>
                      <a:r>
                        <a:rPr lang="tr-TR" sz="1800" dirty="0" err="1">
                          <a:effectLst/>
                        </a:rPr>
                        <a:t>dekontaminasyon</a:t>
                      </a:r>
                      <a:r>
                        <a:rPr lang="tr-TR" sz="1800" dirty="0">
                          <a:effectLst/>
                        </a:rPr>
                        <a:t> ve yıkanma imkanları sağlanacaktır.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1333002"/>
                  </a:ext>
                </a:extLst>
              </a:tr>
              <a:tr h="589830">
                <a:tc>
                  <a:txBody>
                    <a:bodyPr/>
                    <a:lstStyle/>
                    <a:p>
                      <a:pPr marL="0" lvl="0" indent="0">
                        <a:spcAft>
                          <a:spcPts val="0"/>
                        </a:spcAft>
                        <a:buFont typeface="+mj-lt"/>
                        <a:buNone/>
                        <a:tabLst>
                          <a:tab pos="457200" algn="l"/>
                        </a:tabLst>
                      </a:pPr>
                      <a:r>
                        <a:rPr lang="tr-TR" sz="1800" dirty="0" smtClean="0">
                          <a:effectLst/>
                        </a:rPr>
                        <a:t>e) Personel </a:t>
                      </a:r>
                      <a:r>
                        <a:rPr lang="tr-TR" sz="1800" dirty="0">
                          <a:effectLst/>
                        </a:rPr>
                        <a:t>kontrollü alandan ayrılmadan önce duş alacaktır.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Gerekmez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İsteğe bağlı</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29043459"/>
                  </a:ext>
                </a:extLst>
              </a:tr>
              <a:tr h="589830">
                <a:tc>
                  <a:txBody>
                    <a:bodyPr/>
                    <a:lstStyle/>
                    <a:p>
                      <a:pPr marL="0" lvl="0" indent="0">
                        <a:spcAft>
                          <a:spcPts val="0"/>
                        </a:spcAft>
                        <a:buFont typeface="+mj-lt"/>
                        <a:buNone/>
                        <a:tabLst>
                          <a:tab pos="457200" algn="l"/>
                        </a:tabLst>
                      </a:pPr>
                      <a:r>
                        <a:rPr lang="tr-TR" sz="1800" dirty="0" smtClean="0">
                          <a:effectLst/>
                        </a:rPr>
                        <a:t>f) Lavabo </a:t>
                      </a:r>
                      <a:r>
                        <a:rPr lang="tr-TR" sz="1800" dirty="0">
                          <a:effectLst/>
                        </a:rPr>
                        <a:t>ve duşlardan gelen atık sıvılar toplanacak ve tahliyeden önce </a:t>
                      </a:r>
                      <a:r>
                        <a:rPr lang="tr-TR" sz="1800" dirty="0" err="1">
                          <a:effectLst/>
                        </a:rPr>
                        <a:t>inaktive</a:t>
                      </a:r>
                      <a:r>
                        <a:rPr lang="tr-TR" sz="1800" dirty="0">
                          <a:effectLst/>
                        </a:rPr>
                        <a:t>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Gerekmez</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İsteğe bağlı</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 </a:t>
                      </a:r>
                    </a:p>
                    <a:p>
                      <a:pPr algn="just">
                        <a:spcAft>
                          <a:spcPts val="0"/>
                        </a:spcAft>
                      </a:pPr>
                      <a:r>
                        <a:rPr lang="tr-TR" sz="1800" dirty="0">
                          <a:effectLst/>
                        </a:rPr>
                        <a:t> </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2073733"/>
                  </a:ext>
                </a:extLst>
              </a:tr>
              <a:tr h="589830">
                <a:tc>
                  <a:txBody>
                    <a:bodyPr/>
                    <a:lstStyle/>
                    <a:p>
                      <a:pPr marL="0" lvl="0" indent="0">
                        <a:spcAft>
                          <a:spcPts val="0"/>
                        </a:spcAft>
                        <a:buFont typeface="+mj-lt"/>
                        <a:buNone/>
                        <a:tabLst>
                          <a:tab pos="457200" algn="l"/>
                        </a:tabLst>
                      </a:pPr>
                      <a:r>
                        <a:rPr lang="tr-TR" sz="1800" dirty="0" smtClean="0">
                          <a:effectLst/>
                        </a:rPr>
                        <a:t>g) Kontrollü </a:t>
                      </a:r>
                      <a:r>
                        <a:rPr lang="tr-TR" sz="1800" dirty="0">
                          <a:effectLst/>
                        </a:rPr>
                        <a:t>alan, ortam havasının kirlenmesini minimize etmek için yeterince havalandırılacaktır.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dirty="0">
                          <a:effectLst/>
                        </a:rPr>
                        <a:t>Zorunlu</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25651503"/>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EK 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29263528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İçerik Yer Tutucusu 3"/>
          <p:cNvGraphicFramePr>
            <a:graphicFrameLocks/>
          </p:cNvGraphicFramePr>
          <p:nvPr>
            <p:extLst>
              <p:ext uri="{D42A27DB-BD31-4B8C-83A1-F6EECF244321}">
                <p14:modId xmlns:p14="http://schemas.microsoft.com/office/powerpoint/2010/main" val="372140104"/>
              </p:ext>
            </p:extLst>
          </p:nvPr>
        </p:nvGraphicFramePr>
        <p:xfrm>
          <a:off x="338122" y="1554481"/>
          <a:ext cx="11118004" cy="3966172"/>
        </p:xfrm>
        <a:graphic>
          <a:graphicData uri="http://schemas.openxmlformats.org/drawingml/2006/table">
            <a:tbl>
              <a:tblPr>
                <a:tableStyleId>{7DF18680-E054-41AD-8BC1-D1AEF772440D}</a:tableStyleId>
              </a:tblPr>
              <a:tblGrid>
                <a:gridCol w="4808644">
                  <a:extLst>
                    <a:ext uri="{9D8B030D-6E8A-4147-A177-3AD203B41FA5}">
                      <a16:colId xmlns:a16="http://schemas.microsoft.com/office/drawing/2014/main" val="20000"/>
                    </a:ext>
                  </a:extLst>
                </a:gridCol>
                <a:gridCol w="1867988">
                  <a:extLst>
                    <a:ext uri="{9D8B030D-6E8A-4147-A177-3AD203B41FA5}">
                      <a16:colId xmlns:a16="http://schemas.microsoft.com/office/drawing/2014/main" val="20001"/>
                    </a:ext>
                  </a:extLst>
                </a:gridCol>
                <a:gridCol w="1802675">
                  <a:extLst>
                    <a:ext uri="{9D8B030D-6E8A-4147-A177-3AD203B41FA5}">
                      <a16:colId xmlns:a16="http://schemas.microsoft.com/office/drawing/2014/main" val="20002"/>
                    </a:ext>
                  </a:extLst>
                </a:gridCol>
                <a:gridCol w="2638697">
                  <a:extLst>
                    <a:ext uri="{9D8B030D-6E8A-4147-A177-3AD203B41FA5}">
                      <a16:colId xmlns:a16="http://schemas.microsoft.com/office/drawing/2014/main" val="20003"/>
                    </a:ext>
                  </a:extLst>
                </a:gridCol>
              </a:tblGrid>
              <a:tr h="291446">
                <a:tc rowSpan="2">
                  <a:txBody>
                    <a:bodyPr/>
                    <a:lstStyle/>
                    <a:p>
                      <a:pPr algn="just">
                        <a:spcAft>
                          <a:spcPts val="0"/>
                        </a:spcAft>
                      </a:pPr>
                      <a:r>
                        <a:rPr lang="tr-TR" sz="1800" dirty="0">
                          <a:effectLst/>
                        </a:rPr>
                        <a:t>A–    </a:t>
                      </a:r>
                      <a:r>
                        <a:rPr lang="tr-TR" sz="1800" dirty="0" smtClean="0">
                          <a:effectLst/>
                        </a:rPr>
                        <a:t>Alınacak Önlemler</a:t>
                      </a:r>
                      <a:endParaRPr lang="tr-TR" sz="1800" b="1" dirty="0">
                        <a:effectLst/>
                        <a:latin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gridSpan="3">
                  <a:txBody>
                    <a:bodyPr/>
                    <a:lstStyle/>
                    <a:p>
                      <a:pPr algn="ctr">
                        <a:spcAft>
                          <a:spcPts val="0"/>
                        </a:spcAft>
                      </a:pPr>
                      <a:r>
                        <a:rPr lang="tr-TR" sz="1800">
                          <a:effectLst/>
                        </a:rPr>
                        <a:t>B–   Koruma Düzeyleri </a:t>
                      </a:r>
                      <a:endParaRPr lang="tr-TR" sz="1800">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91446">
                <a:tc vMerge="1">
                  <a:txBody>
                    <a:bodyPr/>
                    <a:lstStyle/>
                    <a:p>
                      <a:endParaRPr lang="tr-TR"/>
                    </a:p>
                  </a:txBody>
                  <a:tcPr/>
                </a:tc>
                <a:tc>
                  <a:txBody>
                    <a:bodyPr/>
                    <a:lstStyle/>
                    <a:p>
                      <a:pPr marL="48895" algn="ctr">
                        <a:spcAft>
                          <a:spcPts val="0"/>
                        </a:spcAft>
                      </a:pPr>
                      <a:r>
                        <a:rPr lang="tr-TR" sz="1800" dirty="0">
                          <a:solidFill>
                            <a:srgbClr val="FF0000"/>
                          </a:solidFill>
                          <a:effectLst/>
                        </a:rPr>
                        <a:t>2</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3</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48895" algn="ctr">
                        <a:spcAft>
                          <a:spcPts val="0"/>
                        </a:spcAft>
                      </a:pPr>
                      <a:r>
                        <a:rPr lang="tr-TR" sz="1800" dirty="0">
                          <a:solidFill>
                            <a:srgbClr val="FF0000"/>
                          </a:solidFill>
                          <a:effectLst/>
                        </a:rPr>
                        <a:t>4</a:t>
                      </a:r>
                      <a:endParaRPr lang="tr-TR" sz="1800" dirty="0">
                        <a:solidFill>
                          <a:srgbClr val="FF0000"/>
                        </a:solidFill>
                        <a:effectLst/>
                        <a:latin typeface="Times New Roman" panose="02020603050405020304" pitchFamily="18" charset="0"/>
                        <a:ea typeface="Times New Roman" panose="02020603050405020304" pitchFamily="18" charset="0"/>
                      </a:endParaRPr>
                    </a:p>
                  </a:txBody>
                  <a:tcPr marL="23383" marR="23383"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598890">
                <a:tc>
                  <a:txBody>
                    <a:bodyPr/>
                    <a:lstStyle/>
                    <a:p>
                      <a:pPr marL="0" lvl="0" indent="0">
                        <a:spcAft>
                          <a:spcPts val="0"/>
                        </a:spcAft>
                        <a:buFont typeface="+mj-lt"/>
                        <a:buNone/>
                        <a:tabLst>
                          <a:tab pos="457200" algn="l"/>
                        </a:tabLst>
                      </a:pPr>
                      <a:r>
                        <a:rPr lang="tr-TR" sz="1800" dirty="0" smtClean="0">
                          <a:effectLst/>
                        </a:rPr>
                        <a:t>h) Kontrollü </a:t>
                      </a:r>
                      <a:r>
                        <a:rPr lang="tr-TR" sz="1800" dirty="0">
                          <a:effectLst/>
                        </a:rPr>
                        <a:t>alanın atmosferi negatif hava basıncında tutulacaktır.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416881">
                <a:tc>
                  <a:txBody>
                    <a:bodyPr/>
                    <a:lstStyle/>
                    <a:p>
                      <a:pPr marL="0" lvl="0" indent="0">
                        <a:spcAft>
                          <a:spcPts val="0"/>
                        </a:spcAft>
                        <a:buFont typeface="+mj-lt"/>
                        <a:buNone/>
                        <a:tabLst>
                          <a:tab pos="457200" algn="l"/>
                        </a:tabLst>
                      </a:pPr>
                      <a:r>
                        <a:rPr lang="tr-TR" sz="1800" dirty="0" smtClean="0">
                          <a:effectLst/>
                        </a:rPr>
                        <a:t>i) Kontrollü </a:t>
                      </a:r>
                      <a:r>
                        <a:rPr lang="tr-TR" sz="1800" dirty="0">
                          <a:effectLst/>
                        </a:rPr>
                        <a:t>alana giren ve çıkan hava HEPA özellikli filtre ile filtre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12929618"/>
                  </a:ext>
                </a:extLst>
              </a:tr>
              <a:tr h="416881">
                <a:tc>
                  <a:txBody>
                    <a:bodyPr/>
                    <a:lstStyle/>
                    <a:p>
                      <a:pPr marL="0" lvl="0" indent="0">
                        <a:spcAft>
                          <a:spcPts val="0"/>
                        </a:spcAft>
                        <a:buFont typeface="+mj-lt"/>
                        <a:buNone/>
                        <a:tabLst>
                          <a:tab pos="457200" algn="l"/>
                        </a:tabLst>
                      </a:pPr>
                      <a:r>
                        <a:rPr lang="tr-TR" sz="1800" dirty="0" smtClean="0">
                          <a:effectLst/>
                        </a:rPr>
                        <a:t>j) Kontrollü </a:t>
                      </a:r>
                      <a:r>
                        <a:rPr lang="tr-TR" sz="1800" dirty="0">
                          <a:effectLst/>
                        </a:rPr>
                        <a:t>alan kapalı sistemin tümünü (bütün müştemilatı ile birlikte) içine alacak şekilde dizayn edilecektir.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p>
                    <a:p>
                      <a:pPr algn="just">
                        <a:spcAft>
                          <a:spcPts val="0"/>
                        </a:spcAft>
                      </a:pPr>
                      <a:r>
                        <a:rPr lang="tr-TR" sz="1800">
                          <a:effectLst/>
                        </a:rPr>
                        <a:t> </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r h="589830">
                <a:tc>
                  <a:txBody>
                    <a:bodyPr/>
                    <a:lstStyle/>
                    <a:p>
                      <a:pPr marL="0" lvl="0" indent="0">
                        <a:spcAft>
                          <a:spcPts val="0"/>
                        </a:spcAft>
                        <a:buFont typeface="+mj-lt"/>
                        <a:buNone/>
                        <a:tabLst>
                          <a:tab pos="457200" algn="l"/>
                        </a:tabLst>
                      </a:pPr>
                      <a:r>
                        <a:rPr lang="tr-TR" sz="1800" dirty="0" smtClean="0">
                          <a:effectLst/>
                        </a:rPr>
                        <a:t>k) Kontrollü </a:t>
                      </a:r>
                      <a:r>
                        <a:rPr lang="tr-TR" sz="1800" dirty="0">
                          <a:effectLst/>
                        </a:rPr>
                        <a:t>alan buharla dezenfekte edilmesine uygun şekilde sızdırmaz olacaktır.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a:effectLst/>
                        </a:rPr>
                        <a:t>Gerekmez</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İsteğe bağlı</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just">
                        <a:spcAft>
                          <a:spcPts val="0"/>
                        </a:spcAft>
                      </a:pPr>
                      <a:r>
                        <a:rPr lang="tr-TR" sz="1800">
                          <a:effectLst/>
                        </a:rPr>
                        <a:t>Zorunlu</a:t>
                      </a:r>
                      <a:endParaRPr lang="tr-TR" sz="180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5"/>
                  </a:ext>
                </a:extLst>
              </a:tr>
              <a:tr h="589830">
                <a:tc>
                  <a:txBody>
                    <a:bodyPr/>
                    <a:lstStyle/>
                    <a:p>
                      <a:pPr marL="0" lvl="0" indent="0">
                        <a:spcAft>
                          <a:spcPts val="0"/>
                        </a:spcAft>
                        <a:buFont typeface="+mj-lt"/>
                        <a:buNone/>
                        <a:tabLst>
                          <a:tab pos="457200" algn="l"/>
                        </a:tabLst>
                      </a:pPr>
                      <a:r>
                        <a:rPr lang="tr-TR" sz="1800" dirty="0" smtClean="0">
                          <a:effectLst/>
                        </a:rPr>
                        <a:t>l) Atık </a:t>
                      </a:r>
                      <a:r>
                        <a:rPr lang="tr-TR" sz="1800" dirty="0">
                          <a:effectLst/>
                        </a:rPr>
                        <a:t>sıvılar son tahliyeden önce işlemden geçirilecektir.</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spcAft>
                          <a:spcPts val="0"/>
                        </a:spcAft>
                      </a:pPr>
                      <a:r>
                        <a:rPr lang="tr-TR" sz="1800" dirty="0">
                          <a:effectLst/>
                        </a:rPr>
                        <a:t>Geçerli fiziksel ve kimyasal yolla </a:t>
                      </a:r>
                      <a:r>
                        <a:rPr lang="tr-TR" sz="1800" dirty="0" err="1">
                          <a:effectLst/>
                        </a:rPr>
                        <a:t>inaktive</a:t>
                      </a:r>
                      <a:r>
                        <a:rPr lang="tr-TR" sz="1800" dirty="0">
                          <a:effectLst/>
                        </a:rPr>
                        <a:t> edilmeli</a:t>
                      </a:r>
                      <a:endParaRPr lang="tr-TR" sz="1800" dirty="0">
                        <a:effectLst/>
                        <a:latin typeface="Times New Roman" panose="02020603050405020304" pitchFamily="18" charset="0"/>
                        <a:ea typeface="Times New Roman" panose="02020603050405020304" pitchFamily="18" charset="0"/>
                      </a:endParaRPr>
                    </a:p>
                  </a:txBody>
                  <a:tcPr marL="17280" marR="17280" marT="0" marB="0">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41333002"/>
                  </a:ext>
                </a:extLst>
              </a:tr>
            </a:tbl>
          </a:graphicData>
        </a:graphic>
      </p:graphicFrame>
      <p:sp>
        <p:nvSpPr>
          <p:cNvPr id="3" name="Text Placeholder 2"/>
          <p:cNvSpPr>
            <a:spLocks noGrp="1"/>
          </p:cNvSpPr>
          <p:nvPr>
            <p:ph type="body" sz="quarter" idx="14"/>
          </p:nvPr>
        </p:nvSpPr>
        <p:spPr>
          <a:xfrm>
            <a:off x="224265" y="1030486"/>
            <a:ext cx="7940021" cy="798314"/>
          </a:xfrm>
        </p:spPr>
        <p:txBody>
          <a:bodyPr/>
          <a:lstStyle/>
          <a:p>
            <a:pPr lvl="0" algn="just"/>
            <a:r>
              <a:rPr lang="tr-TR" sz="3200" u="sng" spc="0" dirty="0" smtClean="0">
                <a:solidFill>
                  <a:schemeClr val="accent2">
                    <a:lumMod val="50000"/>
                  </a:schemeClr>
                </a:solidFill>
                <a:latin typeface="+mn-lt"/>
              </a:rPr>
              <a:t>EK 6</a:t>
            </a:r>
          </a:p>
        </p:txBody>
      </p:sp>
      <p:sp>
        <p:nvSpPr>
          <p:cNvPr id="4"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a:t>
            </a:r>
            <a:endParaRPr lang="tr-TR" sz="4800" dirty="0">
              <a:solidFill>
                <a:schemeClr val="accent3">
                  <a:lumMod val="50000"/>
                </a:schemeClr>
              </a:solidFill>
            </a:endParaRPr>
          </a:p>
        </p:txBody>
      </p:sp>
      <p:pic>
        <p:nvPicPr>
          <p:cNvPr id="6" name="Resim 5"/>
          <p:cNvPicPr>
            <a:picLocks noChangeAspect="1"/>
          </p:cNvPicPr>
          <p:nvPr/>
        </p:nvPicPr>
        <p:blipFill rotWithShape="1">
          <a:blip r:embed="rId2">
            <a:clrChange>
              <a:clrFrom>
                <a:srgbClr val="F8EF24"/>
              </a:clrFrom>
              <a:clrTo>
                <a:srgbClr val="F8EF24">
                  <a:alpha val="0"/>
                </a:srgbClr>
              </a:clrTo>
            </a:clrChange>
            <a:extLst>
              <a:ext uri="{28A0092B-C50C-407E-A947-70E740481C1C}">
                <a14:useLocalDpi xmlns:a14="http://schemas.microsoft.com/office/drawing/2010/main" val="0"/>
              </a:ext>
            </a:extLst>
          </a:blip>
          <a:srcRect l="19032" t="45142" r="17043" b="24791"/>
          <a:stretch/>
        </p:blipFill>
        <p:spPr>
          <a:xfrm>
            <a:off x="5697158" y="23048"/>
            <a:ext cx="1683356" cy="1406595"/>
          </a:xfrm>
          <a:prstGeom prst="rect">
            <a:avLst/>
          </a:prstGeom>
        </p:spPr>
      </p:pic>
    </p:spTree>
    <p:extLst>
      <p:ext uri="{BB962C8B-B14F-4D97-AF65-F5344CB8AC3E}">
        <p14:creationId xmlns:p14="http://schemas.microsoft.com/office/powerpoint/2010/main" val="590648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4"/>
          </p:nvPr>
        </p:nvSpPr>
        <p:spPr>
          <a:xfrm>
            <a:off x="224265" y="1030486"/>
            <a:ext cx="9063426" cy="2548737"/>
          </a:xfrm>
        </p:spPr>
        <p:txBody>
          <a:bodyPr/>
          <a:lstStyle/>
          <a:p>
            <a:pPr lvl="0" algn="just"/>
            <a:r>
              <a:rPr lang="tr-TR" sz="2400" spc="0" dirty="0" smtClean="0">
                <a:solidFill>
                  <a:srgbClr val="FF0000"/>
                </a:solidFill>
                <a:latin typeface="+mn-lt"/>
              </a:rPr>
              <a:t>Enfeksiyon </a:t>
            </a:r>
            <a:r>
              <a:rPr lang="tr-TR" sz="2400" spc="0" dirty="0">
                <a:solidFill>
                  <a:srgbClr val="FF0000"/>
                </a:solidFill>
                <a:latin typeface="+mn-lt"/>
              </a:rPr>
              <a:t>hastalığının meslek hastalığı olarak kabul edilmesi için; </a:t>
            </a:r>
          </a:p>
          <a:p>
            <a:pPr marL="457200" lvl="0" indent="-457200" algn="just">
              <a:buFont typeface="+mj-lt"/>
              <a:buAutoNum type="arabicPeriod"/>
            </a:pPr>
            <a:r>
              <a:rPr lang="tr-TR" sz="2400" spc="0" dirty="0" smtClean="0">
                <a:solidFill>
                  <a:prstClr val="black"/>
                </a:solidFill>
                <a:latin typeface="+mn-lt"/>
              </a:rPr>
              <a:t>Çalışanın</a:t>
            </a:r>
            <a:r>
              <a:rPr lang="tr-TR" sz="2400" spc="0" dirty="0">
                <a:solidFill>
                  <a:prstClr val="black"/>
                </a:solidFill>
                <a:latin typeface="+mn-lt"/>
              </a:rPr>
              <a:t>, enfeksiyon riski taşıyan çalışma ortamında hastalanması </a:t>
            </a:r>
            <a:endParaRPr lang="tr-TR" sz="2400" spc="0" dirty="0" smtClean="0">
              <a:solidFill>
                <a:prstClr val="black"/>
              </a:solidFill>
              <a:latin typeface="+mn-lt"/>
            </a:endParaRPr>
          </a:p>
          <a:p>
            <a:pPr marL="457200" lvl="0" indent="-457200" algn="just">
              <a:buFont typeface="+mj-lt"/>
              <a:buAutoNum type="arabicPeriod"/>
            </a:pPr>
            <a:r>
              <a:rPr lang="tr-TR" sz="2400" spc="0" dirty="0" smtClean="0">
                <a:solidFill>
                  <a:srgbClr val="FF0000"/>
                </a:solidFill>
                <a:latin typeface="+mn-lt"/>
              </a:rPr>
              <a:t>Hastalığın</a:t>
            </a:r>
            <a:r>
              <a:rPr lang="tr-TR" sz="2400" spc="0" dirty="0">
                <a:solidFill>
                  <a:srgbClr val="FF0000"/>
                </a:solidFill>
                <a:latin typeface="+mn-lt"/>
              </a:rPr>
              <a:t>, çalışılan ortamdaki enfeksiyon etkenlerinden kaynaklandığının kanıtlanması</a:t>
            </a:r>
            <a:r>
              <a:rPr lang="tr-TR" sz="2400" spc="0" dirty="0">
                <a:solidFill>
                  <a:prstClr val="black"/>
                </a:solidFill>
                <a:latin typeface="+mn-lt"/>
              </a:rPr>
              <a:t> </a:t>
            </a:r>
          </a:p>
          <a:p>
            <a:pPr marL="457200" lvl="0" indent="-457200" algn="just">
              <a:buFont typeface="+mj-lt"/>
              <a:buAutoNum type="arabicPeriod"/>
            </a:pPr>
            <a:r>
              <a:rPr lang="tr-TR" sz="2400" spc="0" dirty="0" smtClean="0">
                <a:solidFill>
                  <a:prstClr val="black"/>
                </a:solidFill>
                <a:latin typeface="+mn-lt"/>
              </a:rPr>
              <a:t>Çalışanın </a:t>
            </a:r>
            <a:r>
              <a:rPr lang="tr-TR" sz="2400" spc="0" dirty="0" err="1">
                <a:solidFill>
                  <a:srgbClr val="FF0000"/>
                </a:solidFill>
                <a:latin typeface="+mn-lt"/>
              </a:rPr>
              <a:t>maruziyet</a:t>
            </a:r>
            <a:r>
              <a:rPr lang="tr-TR" sz="2400" spc="0" dirty="0">
                <a:solidFill>
                  <a:srgbClr val="FF0000"/>
                </a:solidFill>
                <a:latin typeface="+mn-lt"/>
              </a:rPr>
              <a:t> düzeyi </a:t>
            </a:r>
            <a:r>
              <a:rPr lang="tr-TR" sz="2400" spc="0" dirty="0">
                <a:solidFill>
                  <a:prstClr val="black"/>
                </a:solidFill>
                <a:latin typeface="+mn-lt"/>
              </a:rPr>
              <a:t>ve </a:t>
            </a:r>
          </a:p>
          <a:p>
            <a:pPr marL="457200" lvl="0" indent="-457200" algn="just">
              <a:buFont typeface="+mj-lt"/>
              <a:buAutoNum type="arabicPeriod"/>
            </a:pPr>
            <a:r>
              <a:rPr lang="tr-TR" sz="2400" spc="0" dirty="0" err="1" smtClean="0">
                <a:solidFill>
                  <a:prstClr val="black"/>
                </a:solidFill>
                <a:latin typeface="+mn-lt"/>
              </a:rPr>
              <a:t>Maruziyet</a:t>
            </a:r>
            <a:r>
              <a:rPr lang="tr-TR" sz="2400" spc="0" dirty="0" smtClean="0">
                <a:solidFill>
                  <a:prstClr val="black"/>
                </a:solidFill>
                <a:latin typeface="+mn-lt"/>
              </a:rPr>
              <a:t> </a:t>
            </a:r>
            <a:r>
              <a:rPr lang="tr-TR" sz="2400" spc="0" dirty="0">
                <a:solidFill>
                  <a:prstClr val="black"/>
                </a:solidFill>
                <a:latin typeface="+mn-lt"/>
              </a:rPr>
              <a:t>süresinin belirlenmesi </a:t>
            </a:r>
            <a:r>
              <a:rPr lang="tr-TR" sz="2400" spc="0" dirty="0" smtClean="0">
                <a:solidFill>
                  <a:srgbClr val="FF0000"/>
                </a:solidFill>
                <a:latin typeface="+mn-lt"/>
              </a:rPr>
              <a:t>gerekmektedir.</a:t>
            </a:r>
            <a:endParaRPr lang="tr-TR" sz="2400" spc="0" dirty="0">
              <a:solidFill>
                <a:srgbClr val="FF0000"/>
              </a:solidFill>
              <a:latin typeface="+mn-lt"/>
            </a:endParaRPr>
          </a:p>
        </p:txBody>
      </p:sp>
      <p:sp>
        <p:nvSpPr>
          <p:cNvPr id="9"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 Tanı</a:t>
            </a:r>
            <a:endParaRPr lang="tr-TR" sz="4800" dirty="0">
              <a:solidFill>
                <a:schemeClr val="accent3">
                  <a:lumMod val="50000"/>
                </a:schemeClr>
              </a:solidFill>
            </a:endParaRPr>
          </a:p>
        </p:txBody>
      </p:sp>
      <p:pic>
        <p:nvPicPr>
          <p:cNvPr id="10" name="Resim 9"/>
          <p:cNvPicPr>
            <a:picLocks noChangeAspect="1"/>
          </p:cNvPicPr>
          <p:nvPr/>
        </p:nvPicPr>
        <p:blipFill>
          <a:blip r:embed="rId2"/>
          <a:stretch>
            <a:fillRect/>
          </a:stretch>
        </p:blipFill>
        <p:spPr>
          <a:xfrm>
            <a:off x="224265" y="3639538"/>
            <a:ext cx="4674306" cy="3182507"/>
          </a:xfrm>
          <a:prstGeom prst="rect">
            <a:avLst/>
          </a:prstGeom>
        </p:spPr>
      </p:pic>
    </p:spTree>
    <p:extLst>
      <p:ext uri="{BB962C8B-B14F-4D97-AF65-F5344CB8AC3E}">
        <p14:creationId xmlns:p14="http://schemas.microsoft.com/office/powerpoint/2010/main" val="2947559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 Placeholder 2"/>
          <p:cNvSpPr>
            <a:spLocks noGrp="1"/>
          </p:cNvSpPr>
          <p:nvPr>
            <p:ph type="body" sz="quarter" idx="14"/>
          </p:nvPr>
        </p:nvSpPr>
        <p:spPr>
          <a:xfrm>
            <a:off x="224265" y="1030486"/>
            <a:ext cx="8501724" cy="2901434"/>
          </a:xfrm>
        </p:spPr>
        <p:txBody>
          <a:bodyPr/>
          <a:lstStyle/>
          <a:p>
            <a:pPr lvl="0" algn="just"/>
            <a:r>
              <a:rPr lang="tr-TR" sz="2400" spc="0" dirty="0">
                <a:solidFill>
                  <a:schemeClr val="tx1"/>
                </a:solidFill>
                <a:latin typeface="+mn-lt"/>
              </a:rPr>
              <a:t>Enfeksiyon hastalığının meydana gelmesi için; </a:t>
            </a:r>
          </a:p>
          <a:p>
            <a:pPr lvl="0" algn="just"/>
            <a:r>
              <a:rPr lang="tr-TR" sz="2400" spc="0" dirty="0">
                <a:solidFill>
                  <a:srgbClr val="FF0000"/>
                </a:solidFill>
                <a:latin typeface="+mn-lt"/>
              </a:rPr>
              <a:t>1. Biyolojik etmen / etken </a:t>
            </a:r>
          </a:p>
          <a:p>
            <a:pPr lvl="0" algn="just"/>
            <a:r>
              <a:rPr lang="tr-TR" sz="2400" spc="0" dirty="0">
                <a:solidFill>
                  <a:srgbClr val="FF0000"/>
                </a:solidFill>
                <a:latin typeface="+mn-lt"/>
              </a:rPr>
              <a:t>2. Duyarlı (Çalışan) </a:t>
            </a:r>
          </a:p>
          <a:p>
            <a:pPr lvl="0" algn="just"/>
            <a:r>
              <a:rPr lang="tr-TR" sz="2400" spc="0" dirty="0">
                <a:solidFill>
                  <a:srgbClr val="FF0000"/>
                </a:solidFill>
                <a:latin typeface="+mn-lt"/>
              </a:rPr>
              <a:t>3. Bulaşma </a:t>
            </a:r>
            <a:r>
              <a:rPr lang="tr-TR" sz="2400" spc="0" dirty="0" err="1">
                <a:solidFill>
                  <a:srgbClr val="FF0000"/>
                </a:solidFill>
                <a:latin typeface="+mn-lt"/>
              </a:rPr>
              <a:t>yolu’na</a:t>
            </a:r>
            <a:r>
              <a:rPr lang="tr-TR" sz="2400" spc="0" dirty="0">
                <a:solidFill>
                  <a:srgbClr val="FF0000"/>
                </a:solidFill>
                <a:latin typeface="+mn-lt"/>
              </a:rPr>
              <a:t> gerek vardır </a:t>
            </a:r>
          </a:p>
          <a:p>
            <a:pPr lvl="0" algn="just"/>
            <a:r>
              <a:rPr lang="tr-TR" sz="2400" spc="0" dirty="0">
                <a:solidFill>
                  <a:schemeClr val="tx1"/>
                </a:solidFill>
                <a:latin typeface="+mn-lt"/>
              </a:rPr>
              <a:t>Bu üçlü etkileşime </a:t>
            </a:r>
            <a:r>
              <a:rPr lang="tr-TR" sz="2400" spc="0" dirty="0">
                <a:solidFill>
                  <a:srgbClr val="FF0000"/>
                </a:solidFill>
                <a:latin typeface="+mn-lt"/>
              </a:rPr>
              <a:t>ENFEKSİYON ZİNCİRİ </a:t>
            </a:r>
            <a:r>
              <a:rPr lang="tr-TR" sz="2400" spc="0" dirty="0">
                <a:solidFill>
                  <a:schemeClr val="tx1"/>
                </a:solidFill>
                <a:latin typeface="+mn-lt"/>
              </a:rPr>
              <a:t>denmektedir.</a:t>
            </a:r>
          </a:p>
          <a:p>
            <a:pPr lvl="0" algn="just"/>
            <a:r>
              <a:rPr lang="tr-TR" sz="2400" spc="0" dirty="0" smtClean="0">
                <a:solidFill>
                  <a:srgbClr val="FF0000"/>
                </a:solidFill>
                <a:effectLst>
                  <a:outerShdw blurRad="38100" dist="38100" dir="2700000" algn="tl">
                    <a:srgbClr val="000000">
                      <a:alpha val="43137"/>
                    </a:srgbClr>
                  </a:outerShdw>
                </a:effectLst>
                <a:latin typeface="+mn-lt"/>
              </a:rPr>
              <a:t>Bu </a:t>
            </a:r>
            <a:r>
              <a:rPr lang="tr-TR" sz="2400" spc="0" dirty="0">
                <a:solidFill>
                  <a:srgbClr val="FF0000"/>
                </a:solidFill>
                <a:effectLst>
                  <a:outerShdw blurRad="38100" dist="38100" dir="2700000" algn="tl">
                    <a:srgbClr val="000000">
                      <a:alpha val="43137"/>
                    </a:srgbClr>
                  </a:outerShdw>
                </a:effectLst>
                <a:latin typeface="+mn-lt"/>
              </a:rPr>
              <a:t>yolların her birine yönelik önlemler ve eğitimler sağlanmalıdır.</a:t>
            </a:r>
          </a:p>
        </p:txBody>
      </p:sp>
      <p:sp>
        <p:nvSpPr>
          <p:cNvPr id="8"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Biyolojik Risk </a:t>
            </a:r>
            <a:r>
              <a:rPr lang="tr-TR" sz="4800" dirty="0" smtClean="0">
                <a:solidFill>
                  <a:schemeClr val="accent3">
                    <a:lumMod val="50000"/>
                  </a:schemeClr>
                </a:solidFill>
              </a:rPr>
              <a:t>Etmenleri </a:t>
            </a:r>
            <a:r>
              <a:rPr lang="tr-TR" sz="4800" dirty="0">
                <a:solidFill>
                  <a:schemeClr val="accent3">
                    <a:lumMod val="50000"/>
                  </a:schemeClr>
                </a:solidFill>
              </a:rPr>
              <a:t>- Enfeksiyon Zinciri</a:t>
            </a:r>
          </a:p>
        </p:txBody>
      </p:sp>
      <p:pic>
        <p:nvPicPr>
          <p:cNvPr id="9" name="Resim 8"/>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4265" y="3761382"/>
            <a:ext cx="4974752" cy="3040626"/>
          </a:xfrm>
          <a:prstGeom prst="rect">
            <a:avLst/>
          </a:prstGeom>
        </p:spPr>
      </p:pic>
    </p:spTree>
    <p:extLst>
      <p:ext uri="{BB962C8B-B14F-4D97-AF65-F5344CB8AC3E}">
        <p14:creationId xmlns:p14="http://schemas.microsoft.com/office/powerpoint/2010/main" val="13736418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2077089"/>
          </a:xfrm>
        </p:spPr>
        <p:txBody>
          <a:bodyPr/>
          <a:lstStyle/>
          <a:p>
            <a:pPr marL="285750" lvl="0" indent="-285750" algn="just">
              <a:buFont typeface="Wingdings" panose="05000000000000000000" pitchFamily="2" charset="2"/>
              <a:buChar char="v"/>
            </a:pPr>
            <a:r>
              <a:rPr lang="tr-TR" sz="2400" b="1" spc="0" dirty="0" smtClean="0">
                <a:solidFill>
                  <a:prstClr val="black"/>
                </a:solidFill>
                <a:latin typeface="+mn-lt"/>
              </a:rPr>
              <a:t> İşle ilgili hastalıklar: </a:t>
            </a:r>
            <a:r>
              <a:rPr lang="tr-TR" sz="2400" spc="0" dirty="0" smtClean="0">
                <a:solidFill>
                  <a:prstClr val="black"/>
                </a:solidFill>
                <a:latin typeface="+mn-lt"/>
              </a:rPr>
              <a:t>Yalnızca </a:t>
            </a:r>
            <a:r>
              <a:rPr lang="tr-TR" sz="2400" spc="0" dirty="0">
                <a:solidFill>
                  <a:prstClr val="black"/>
                </a:solidFill>
                <a:latin typeface="+mn-lt"/>
              </a:rPr>
              <a:t>bilinen ya da kabul edilen meslek </a:t>
            </a:r>
            <a:r>
              <a:rPr lang="tr-TR" sz="2400" spc="0" dirty="0" smtClean="0">
                <a:solidFill>
                  <a:prstClr val="black"/>
                </a:solidFill>
                <a:latin typeface="+mn-lt"/>
              </a:rPr>
              <a:t>hastalıkları değil, </a:t>
            </a:r>
            <a:r>
              <a:rPr lang="tr-TR" sz="2400" spc="0" dirty="0" smtClean="0">
                <a:solidFill>
                  <a:schemeClr val="tx1"/>
                </a:solidFill>
                <a:latin typeface="+mn-lt"/>
              </a:rPr>
              <a:t>oluşmasında </a:t>
            </a:r>
            <a:r>
              <a:rPr lang="tr-TR" sz="2400" spc="0" dirty="0">
                <a:solidFill>
                  <a:schemeClr val="tx1"/>
                </a:solidFill>
                <a:latin typeface="+mn-lt"/>
              </a:rPr>
              <a:t>ve </a:t>
            </a:r>
            <a:r>
              <a:rPr lang="tr-TR" sz="2400" spc="0" dirty="0" smtClean="0">
                <a:solidFill>
                  <a:schemeClr val="tx1"/>
                </a:solidFill>
                <a:latin typeface="+mn-lt"/>
              </a:rPr>
              <a:t>gelişmesinde çalışma </a:t>
            </a:r>
            <a:r>
              <a:rPr lang="tr-TR" sz="2400" spc="0" dirty="0">
                <a:solidFill>
                  <a:schemeClr val="tx1"/>
                </a:solidFill>
                <a:latin typeface="+mn-lt"/>
              </a:rPr>
              <a:t>ortam ve biçiminin, </a:t>
            </a:r>
            <a:r>
              <a:rPr lang="tr-TR" sz="2400" spc="0" dirty="0" smtClean="0">
                <a:solidFill>
                  <a:schemeClr val="tx1"/>
                </a:solidFill>
                <a:latin typeface="+mn-lt"/>
              </a:rPr>
              <a:t>diğer </a:t>
            </a:r>
            <a:r>
              <a:rPr lang="tr-TR" sz="2400" spc="0" dirty="0">
                <a:solidFill>
                  <a:schemeClr val="tx1"/>
                </a:solidFill>
                <a:latin typeface="+mn-lt"/>
              </a:rPr>
              <a:t>sebepler arasında önemli bir faktör </a:t>
            </a:r>
            <a:r>
              <a:rPr lang="tr-TR" sz="2400" spc="0" dirty="0" smtClean="0">
                <a:solidFill>
                  <a:schemeClr val="tx1"/>
                </a:solidFill>
                <a:latin typeface="+mn-lt"/>
              </a:rPr>
              <a:t>olduğu </a:t>
            </a:r>
            <a:r>
              <a:rPr lang="tr-TR" sz="2400" spc="0" dirty="0">
                <a:solidFill>
                  <a:schemeClr val="tx1"/>
                </a:solidFill>
                <a:latin typeface="+mn-lt"/>
              </a:rPr>
              <a:t>hastalıklardır. Yani çalışma koşulları nedeni ile doğal seyri değişen hastalıklardır</a:t>
            </a:r>
            <a:r>
              <a:rPr lang="tr-TR" sz="2400" spc="0" dirty="0" smtClean="0">
                <a:solidFill>
                  <a:schemeClr val="tx1"/>
                </a:solidFill>
                <a:latin typeface="+mn-lt"/>
              </a:rPr>
              <a:t>.</a:t>
            </a:r>
            <a:endParaRPr lang="tr-TR" sz="2400" spc="0" dirty="0">
              <a:solidFill>
                <a:schemeClr val="tx1"/>
              </a:solidFill>
              <a:latin typeface="+mn-lt"/>
            </a:endParaRPr>
          </a:p>
        </p:txBody>
      </p:sp>
      <p:sp>
        <p:nvSpPr>
          <p:cNvPr id="4" name="Metin Yer Tutucusu 3"/>
          <p:cNvSpPr>
            <a:spLocks noGrp="1"/>
          </p:cNvSpPr>
          <p:nvPr>
            <p:ph type="body" sz="quarter" idx="13"/>
          </p:nvPr>
        </p:nvSpPr>
        <p:spPr>
          <a:xfrm>
            <a:off x="245168" y="249404"/>
            <a:ext cx="10971472" cy="1069850"/>
          </a:xfrm>
        </p:spPr>
        <p:txBody>
          <a:bodyPr/>
          <a:lstStyle/>
          <a:p>
            <a:r>
              <a:rPr lang="tr-TR" sz="4800" dirty="0">
                <a:solidFill>
                  <a:schemeClr val="accent3">
                    <a:lumMod val="50000"/>
                  </a:schemeClr>
                </a:solidFill>
              </a:rPr>
              <a:t>Çalışma Koşullarında Meslek Hastalığı</a:t>
            </a:r>
          </a:p>
        </p:txBody>
      </p:sp>
      <p:pic>
        <p:nvPicPr>
          <p:cNvPr id="2" name="Resim 1"/>
          <p:cNvPicPr>
            <a:picLocks noChangeAspect="1"/>
          </p:cNvPicPr>
          <p:nvPr/>
        </p:nvPicPr>
        <p:blipFill>
          <a:blip r:embed="rId2"/>
          <a:stretch>
            <a:fillRect/>
          </a:stretch>
        </p:blipFill>
        <p:spPr>
          <a:xfrm>
            <a:off x="645458" y="3617201"/>
            <a:ext cx="4343400" cy="3133221"/>
          </a:xfrm>
          <a:prstGeom prst="rect">
            <a:avLst/>
          </a:prstGeom>
        </p:spPr>
      </p:pic>
    </p:spTree>
    <p:extLst>
      <p:ext uri="{BB962C8B-B14F-4D97-AF65-F5344CB8AC3E}">
        <p14:creationId xmlns:p14="http://schemas.microsoft.com/office/powerpoint/2010/main" val="16290404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Text Placeholder 2"/>
          <p:cNvSpPr>
            <a:spLocks noGrp="1"/>
          </p:cNvSpPr>
          <p:nvPr>
            <p:ph type="body" sz="quarter" idx="14"/>
          </p:nvPr>
        </p:nvSpPr>
        <p:spPr>
          <a:xfrm>
            <a:off x="224265" y="1030486"/>
            <a:ext cx="8501724" cy="5736074"/>
          </a:xfrm>
        </p:spPr>
        <p:txBody>
          <a:bodyPr/>
          <a:lstStyle/>
          <a:p>
            <a:pPr marL="342900" lvl="0" indent="-342900" algn="just">
              <a:buFont typeface="Wingdings" panose="05000000000000000000" pitchFamily="2" charset="2"/>
              <a:buChar char="§"/>
            </a:pPr>
            <a:r>
              <a:rPr lang="tr-TR" spc="0" dirty="0">
                <a:solidFill>
                  <a:schemeClr val="tx1"/>
                </a:solidFill>
                <a:latin typeface="+mn-lt"/>
              </a:rPr>
              <a:t>D-1 </a:t>
            </a:r>
            <a:r>
              <a:rPr lang="tr-TR" spc="0" dirty="0" err="1">
                <a:solidFill>
                  <a:schemeClr val="tx1"/>
                </a:solidFill>
                <a:latin typeface="+mn-lt"/>
              </a:rPr>
              <a:t>Helminthiasis</a:t>
            </a:r>
            <a:r>
              <a:rPr lang="tr-TR" spc="0" dirty="0">
                <a:solidFill>
                  <a:schemeClr val="tx1"/>
                </a:solidFill>
                <a:latin typeface="+mn-lt"/>
              </a:rPr>
              <a:t> </a:t>
            </a:r>
          </a:p>
          <a:p>
            <a:pPr marL="342900" lvl="0" indent="-342900" algn="just">
              <a:buFont typeface="Wingdings" panose="05000000000000000000" pitchFamily="2" charset="2"/>
              <a:buChar char="§"/>
            </a:pPr>
            <a:r>
              <a:rPr lang="tr-TR" spc="0" dirty="0" err="1">
                <a:solidFill>
                  <a:schemeClr val="tx1"/>
                </a:solidFill>
                <a:latin typeface="+mn-lt"/>
              </a:rPr>
              <a:t>Ankilostomiasis</a:t>
            </a:r>
            <a:r>
              <a:rPr lang="tr-TR" spc="0" dirty="0">
                <a:solidFill>
                  <a:schemeClr val="tx1"/>
                </a:solidFill>
                <a:latin typeface="+mn-lt"/>
              </a:rPr>
              <a:t> </a:t>
            </a:r>
            <a:r>
              <a:rPr lang="tr-TR" spc="0" dirty="0" err="1">
                <a:solidFill>
                  <a:schemeClr val="tx1"/>
                </a:solidFill>
                <a:latin typeface="+mn-lt"/>
              </a:rPr>
              <a:t>Necatoriasis</a:t>
            </a:r>
            <a:r>
              <a:rPr lang="tr-TR" spc="0" dirty="0">
                <a:solidFill>
                  <a:schemeClr val="tx1"/>
                </a:solidFill>
                <a:latin typeface="+mn-lt"/>
              </a:rPr>
              <a:t> (Tünel, yer altı, maden işleri, killi ve nemli toprakta çalışma) </a:t>
            </a:r>
          </a:p>
          <a:p>
            <a:pPr marL="342900" lvl="0" indent="-342900" algn="just">
              <a:buFont typeface="Wingdings" panose="05000000000000000000" pitchFamily="2" charset="2"/>
              <a:buChar char="§"/>
            </a:pPr>
            <a:r>
              <a:rPr lang="tr-TR" spc="0" dirty="0">
                <a:solidFill>
                  <a:schemeClr val="tx1"/>
                </a:solidFill>
                <a:latin typeface="+mn-lt"/>
              </a:rPr>
              <a:t>D-2 Tropik Hastalıklar </a:t>
            </a:r>
          </a:p>
          <a:p>
            <a:pPr marL="342900" lvl="0" indent="-342900" algn="just">
              <a:buFont typeface="Wingdings" panose="05000000000000000000" pitchFamily="2" charset="2"/>
              <a:buChar char="§"/>
            </a:pPr>
            <a:r>
              <a:rPr lang="tr-TR" spc="0" dirty="0">
                <a:solidFill>
                  <a:schemeClr val="tx1"/>
                </a:solidFill>
                <a:latin typeface="+mn-lt"/>
              </a:rPr>
              <a:t>Malarya </a:t>
            </a:r>
            <a:r>
              <a:rPr lang="tr-TR" spc="0" dirty="0" err="1">
                <a:solidFill>
                  <a:schemeClr val="tx1"/>
                </a:solidFill>
                <a:latin typeface="+mn-lt"/>
              </a:rPr>
              <a:t>Amebiasis</a:t>
            </a:r>
            <a:r>
              <a:rPr lang="tr-TR" spc="0" dirty="0">
                <a:solidFill>
                  <a:schemeClr val="tx1"/>
                </a:solidFill>
                <a:latin typeface="+mn-lt"/>
              </a:rPr>
              <a:t> Sarı Humma Veba </a:t>
            </a:r>
            <a:r>
              <a:rPr lang="tr-TR" spc="0" dirty="0" err="1">
                <a:solidFill>
                  <a:schemeClr val="tx1"/>
                </a:solidFill>
                <a:latin typeface="+mn-lt"/>
              </a:rPr>
              <a:t>Rekürrent</a:t>
            </a:r>
            <a:r>
              <a:rPr lang="tr-TR" spc="0" dirty="0">
                <a:solidFill>
                  <a:schemeClr val="tx1"/>
                </a:solidFill>
                <a:latin typeface="+mn-lt"/>
              </a:rPr>
              <a:t> Ateş Dank </a:t>
            </a:r>
            <a:r>
              <a:rPr lang="tr-TR" spc="0" dirty="0" err="1">
                <a:solidFill>
                  <a:schemeClr val="tx1"/>
                </a:solidFill>
                <a:latin typeface="+mn-lt"/>
              </a:rPr>
              <a:t>Leismaniasis</a:t>
            </a:r>
            <a:r>
              <a:rPr lang="tr-TR" spc="0" dirty="0">
                <a:solidFill>
                  <a:schemeClr val="tx1"/>
                </a:solidFill>
                <a:latin typeface="+mn-lt"/>
              </a:rPr>
              <a:t> </a:t>
            </a:r>
            <a:r>
              <a:rPr lang="tr-TR" spc="0" dirty="0" err="1">
                <a:solidFill>
                  <a:schemeClr val="tx1"/>
                </a:solidFill>
                <a:latin typeface="+mn-lt"/>
              </a:rPr>
              <a:t>Framboesia</a:t>
            </a:r>
            <a:r>
              <a:rPr lang="tr-TR" spc="0" dirty="0">
                <a:solidFill>
                  <a:schemeClr val="tx1"/>
                </a:solidFill>
                <a:latin typeface="+mn-lt"/>
              </a:rPr>
              <a:t> Lepra Lekeli Humma </a:t>
            </a:r>
            <a:r>
              <a:rPr lang="tr-TR" spc="0" dirty="0" err="1">
                <a:solidFill>
                  <a:schemeClr val="tx1"/>
                </a:solidFill>
                <a:latin typeface="+mn-lt"/>
              </a:rPr>
              <a:t>Riketsiyoz</a:t>
            </a:r>
            <a:r>
              <a:rPr lang="tr-TR" spc="0" dirty="0">
                <a:solidFill>
                  <a:schemeClr val="tx1"/>
                </a:solidFill>
                <a:latin typeface="+mn-lt"/>
              </a:rPr>
              <a:t> (İlgili sağlık kuruluşları ve laboratuvarlar) </a:t>
            </a:r>
          </a:p>
          <a:p>
            <a:pPr marL="342900" lvl="0" indent="-342900" algn="just">
              <a:buFont typeface="Wingdings" panose="05000000000000000000" pitchFamily="2" charset="2"/>
              <a:buChar char="§"/>
            </a:pPr>
            <a:r>
              <a:rPr lang="tr-TR" spc="0" dirty="0">
                <a:solidFill>
                  <a:schemeClr val="tx1"/>
                </a:solidFill>
                <a:latin typeface="+mn-lt"/>
              </a:rPr>
              <a:t>D-3 Hayvanlardan insanlara bulaşan hastalıklar (</a:t>
            </a:r>
            <a:r>
              <a:rPr lang="tr-TR" spc="0" dirty="0" err="1">
                <a:solidFill>
                  <a:schemeClr val="tx1"/>
                </a:solidFill>
                <a:latin typeface="+mn-lt"/>
              </a:rPr>
              <a:t>zoonoz</a:t>
            </a:r>
            <a:r>
              <a:rPr lang="tr-TR" spc="0" dirty="0">
                <a:solidFill>
                  <a:schemeClr val="tx1"/>
                </a:solidFill>
                <a:latin typeface="+mn-lt"/>
              </a:rPr>
              <a:t>) </a:t>
            </a:r>
          </a:p>
          <a:p>
            <a:pPr marL="342900" lvl="0" indent="-342900" algn="just">
              <a:buFont typeface="Wingdings" panose="05000000000000000000" pitchFamily="2" charset="2"/>
              <a:buChar char="§"/>
            </a:pPr>
            <a:r>
              <a:rPr lang="tr-TR" spc="0" dirty="0" err="1">
                <a:solidFill>
                  <a:schemeClr val="tx1"/>
                </a:solidFill>
                <a:latin typeface="+mn-lt"/>
              </a:rPr>
              <a:t>Bruselloz</a:t>
            </a:r>
            <a:r>
              <a:rPr lang="tr-TR" spc="0" dirty="0">
                <a:solidFill>
                  <a:schemeClr val="tx1"/>
                </a:solidFill>
                <a:latin typeface="+mn-lt"/>
              </a:rPr>
              <a:t> Şarbon </a:t>
            </a:r>
            <a:r>
              <a:rPr lang="tr-TR" spc="0" dirty="0" err="1">
                <a:solidFill>
                  <a:schemeClr val="tx1"/>
                </a:solidFill>
                <a:latin typeface="+mn-lt"/>
              </a:rPr>
              <a:t>Salmonella</a:t>
            </a:r>
            <a:r>
              <a:rPr lang="tr-TR" spc="0" dirty="0">
                <a:solidFill>
                  <a:schemeClr val="tx1"/>
                </a:solidFill>
                <a:latin typeface="+mn-lt"/>
              </a:rPr>
              <a:t> </a:t>
            </a:r>
            <a:r>
              <a:rPr lang="tr-TR" spc="0" dirty="0" err="1">
                <a:solidFill>
                  <a:schemeClr val="tx1"/>
                </a:solidFill>
                <a:latin typeface="+mn-lt"/>
              </a:rPr>
              <a:t>enf</a:t>
            </a:r>
            <a:r>
              <a:rPr lang="tr-TR" spc="0" dirty="0">
                <a:solidFill>
                  <a:schemeClr val="tx1"/>
                </a:solidFill>
                <a:latin typeface="+mn-lt"/>
              </a:rPr>
              <a:t>. </a:t>
            </a:r>
            <a:r>
              <a:rPr lang="tr-TR" spc="0" dirty="0" err="1">
                <a:solidFill>
                  <a:schemeClr val="tx1"/>
                </a:solidFill>
                <a:latin typeface="+mn-lt"/>
              </a:rPr>
              <a:t>Weil</a:t>
            </a:r>
            <a:r>
              <a:rPr lang="tr-TR" spc="0" dirty="0">
                <a:solidFill>
                  <a:schemeClr val="tx1"/>
                </a:solidFill>
                <a:latin typeface="+mn-lt"/>
              </a:rPr>
              <a:t> Hastalığı Kuduz </a:t>
            </a:r>
            <a:r>
              <a:rPr lang="tr-TR" spc="0" dirty="0" err="1">
                <a:solidFill>
                  <a:schemeClr val="tx1"/>
                </a:solidFill>
                <a:latin typeface="+mn-lt"/>
              </a:rPr>
              <a:t>Ornithozlar,Psittakoz</a:t>
            </a:r>
            <a:r>
              <a:rPr lang="tr-TR" spc="0" dirty="0">
                <a:solidFill>
                  <a:schemeClr val="tx1"/>
                </a:solidFill>
                <a:latin typeface="+mn-lt"/>
              </a:rPr>
              <a:t> </a:t>
            </a:r>
            <a:r>
              <a:rPr lang="tr-TR" spc="0" dirty="0" err="1">
                <a:solidFill>
                  <a:schemeClr val="tx1"/>
                </a:solidFill>
                <a:latin typeface="+mn-lt"/>
              </a:rPr>
              <a:t>Rekürrent</a:t>
            </a:r>
            <a:r>
              <a:rPr lang="tr-TR" spc="0" dirty="0">
                <a:solidFill>
                  <a:schemeClr val="tx1"/>
                </a:solidFill>
                <a:latin typeface="+mn-lt"/>
              </a:rPr>
              <a:t> Ateş Şap Hastalığı Çiçek Q Humması Lekeli Humma Ekinokok Humması Ruam </a:t>
            </a:r>
            <a:r>
              <a:rPr lang="tr-TR" spc="0" dirty="0" err="1">
                <a:solidFill>
                  <a:schemeClr val="tx1"/>
                </a:solidFill>
                <a:latin typeface="+mn-lt"/>
              </a:rPr>
              <a:t>Bovin</a:t>
            </a:r>
            <a:r>
              <a:rPr lang="tr-TR" spc="0" dirty="0">
                <a:solidFill>
                  <a:schemeClr val="tx1"/>
                </a:solidFill>
                <a:latin typeface="+mn-lt"/>
              </a:rPr>
              <a:t> tipi Tüberküloz (Hayvan bakıcılığı, hayvan ürünleri ile ilgili işler, hayvan hastaneleri, veteriner hekimler, kasaplar, sakatat işleri, süt ve süt ürünleri işleme tesisleri)</a:t>
            </a:r>
          </a:p>
          <a:p>
            <a:pPr marL="342900" lvl="0" indent="-342900" algn="just">
              <a:buFont typeface="Wingdings" panose="05000000000000000000" pitchFamily="2" charset="2"/>
              <a:buChar char="§"/>
            </a:pPr>
            <a:r>
              <a:rPr lang="tr-TR" spc="0" dirty="0">
                <a:solidFill>
                  <a:schemeClr val="tx1"/>
                </a:solidFill>
                <a:latin typeface="+mn-lt"/>
              </a:rPr>
              <a:t>D-4 Meslek gereği enfeksiyon hastalıklarına özellikle maruz kişilerdeki enfeksiyon hastalıkları </a:t>
            </a:r>
          </a:p>
          <a:p>
            <a:pPr marL="342900" lvl="0" indent="-342900" algn="just">
              <a:buFont typeface="Wingdings" panose="05000000000000000000" pitchFamily="2" charset="2"/>
              <a:buChar char="§"/>
            </a:pPr>
            <a:r>
              <a:rPr lang="tr-TR" spc="0" dirty="0" err="1">
                <a:solidFill>
                  <a:schemeClr val="tx1"/>
                </a:solidFill>
                <a:latin typeface="+mn-lt"/>
              </a:rPr>
              <a:t>Viral</a:t>
            </a:r>
            <a:r>
              <a:rPr lang="tr-TR" spc="0" dirty="0">
                <a:solidFill>
                  <a:schemeClr val="tx1"/>
                </a:solidFill>
                <a:latin typeface="+mn-lt"/>
              </a:rPr>
              <a:t> Hepatit Tüberküloz (Hastane, verem savaş dispanserleri, poliklinik araştırma laboratuvarı)</a:t>
            </a:r>
          </a:p>
        </p:txBody>
      </p:sp>
      <p:sp>
        <p:nvSpPr>
          <p:cNvPr id="12"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Mesleki Bulaşıcı Hastalıklar</a:t>
            </a:r>
          </a:p>
        </p:txBody>
      </p:sp>
    </p:spTree>
    <p:extLst>
      <p:ext uri="{BB962C8B-B14F-4D97-AF65-F5344CB8AC3E}">
        <p14:creationId xmlns:p14="http://schemas.microsoft.com/office/powerpoint/2010/main" val="1684312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4"/>
          </p:nvPr>
        </p:nvSpPr>
        <p:spPr>
          <a:xfrm>
            <a:off x="224265" y="1030487"/>
            <a:ext cx="8501724" cy="2078474"/>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Enfeksiyona neden olan etmenin kontrolü için, enfeksiyon yayılımı ve epidemiyolojik ilkelerin bilinmesi </a:t>
            </a:r>
          </a:p>
          <a:p>
            <a:pPr marL="342900" lvl="0" indent="-342900" algn="just">
              <a:buFont typeface="Wingdings" panose="05000000000000000000" pitchFamily="2" charset="2"/>
              <a:buChar char="§"/>
            </a:pPr>
            <a:r>
              <a:rPr lang="tr-TR" sz="2400" spc="0" dirty="0">
                <a:solidFill>
                  <a:schemeClr val="tx1"/>
                </a:solidFill>
                <a:latin typeface="+mn-lt"/>
              </a:rPr>
              <a:t>Biyolojik etmenlere bağlı meslek hastalıklarının tanısı için, çalışanların işe giriş ve muayenelerinin </a:t>
            </a:r>
            <a:r>
              <a:rPr lang="tr-TR" sz="2400" spc="0" dirty="0" smtClean="0">
                <a:solidFill>
                  <a:schemeClr val="tx1"/>
                </a:solidFill>
                <a:latin typeface="+mn-lt"/>
              </a:rPr>
              <a:t>düzenli </a:t>
            </a:r>
            <a:r>
              <a:rPr lang="tr-TR" sz="2400" spc="0" dirty="0">
                <a:solidFill>
                  <a:schemeClr val="tx1"/>
                </a:solidFill>
                <a:latin typeface="+mn-lt"/>
              </a:rPr>
              <a:t>ve sistematik olarak uygulanması </a:t>
            </a:r>
            <a:r>
              <a:rPr lang="tr-TR" sz="2400" spc="0" dirty="0" smtClean="0">
                <a:solidFill>
                  <a:schemeClr val="tx1"/>
                </a:solidFill>
                <a:latin typeface="+mn-lt"/>
              </a:rPr>
              <a:t>gerekir.</a:t>
            </a:r>
            <a:endParaRPr lang="tr-TR" sz="2400" spc="0" dirty="0">
              <a:solidFill>
                <a:schemeClr val="tx1"/>
              </a:solidFill>
              <a:latin typeface="+mn-lt"/>
            </a:endParaRPr>
          </a:p>
        </p:txBody>
      </p:sp>
      <p:sp>
        <p:nvSpPr>
          <p:cNvPr id="3"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Önleme </a:t>
            </a:r>
            <a:r>
              <a:rPr lang="tr-TR" sz="4800" dirty="0" smtClean="0">
                <a:solidFill>
                  <a:schemeClr val="accent3">
                    <a:lumMod val="50000"/>
                  </a:schemeClr>
                </a:solidFill>
              </a:rPr>
              <a:t>(Eğitim </a:t>
            </a:r>
            <a:r>
              <a:rPr lang="tr-TR" sz="4800" dirty="0">
                <a:solidFill>
                  <a:schemeClr val="accent3">
                    <a:lumMod val="50000"/>
                  </a:schemeClr>
                </a:solidFill>
              </a:rPr>
              <a:t>ve </a:t>
            </a:r>
            <a:r>
              <a:rPr lang="tr-TR" sz="4800" dirty="0" smtClean="0">
                <a:solidFill>
                  <a:schemeClr val="accent3">
                    <a:lumMod val="50000"/>
                  </a:schemeClr>
                </a:solidFill>
              </a:rPr>
              <a:t>Muayene</a:t>
            </a:r>
            <a:r>
              <a:rPr lang="tr-TR" sz="4800" dirty="0">
                <a:solidFill>
                  <a:schemeClr val="accent3">
                    <a:lumMod val="50000"/>
                  </a:schemeClr>
                </a:solidFill>
              </a:rPr>
              <a:t>)</a:t>
            </a:r>
          </a:p>
        </p:txBody>
      </p:sp>
      <p:pic>
        <p:nvPicPr>
          <p:cNvPr id="4" name="Resim 3"/>
          <p:cNvPicPr>
            <a:picLocks noChangeAspect="1"/>
          </p:cNvPicPr>
          <p:nvPr/>
        </p:nvPicPr>
        <p:blipFill>
          <a:blip r:embed="rId2"/>
          <a:stretch>
            <a:fillRect/>
          </a:stretch>
        </p:blipFill>
        <p:spPr>
          <a:xfrm>
            <a:off x="245168" y="2929411"/>
            <a:ext cx="5279192" cy="3784898"/>
          </a:xfrm>
          <a:prstGeom prst="rect">
            <a:avLst/>
          </a:prstGeom>
        </p:spPr>
      </p:pic>
    </p:spTree>
    <p:extLst>
      <p:ext uri="{BB962C8B-B14F-4D97-AF65-F5344CB8AC3E}">
        <p14:creationId xmlns:p14="http://schemas.microsoft.com/office/powerpoint/2010/main" val="41577505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4"/>
          </p:nvPr>
        </p:nvSpPr>
        <p:spPr>
          <a:xfrm>
            <a:off x="224265" y="1030487"/>
            <a:ext cx="8501724" cy="2078474"/>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İş yönetimi ile, işçilerin uzmanlığı ve gereksinimleri arasındaki olumsuz etkileşimlerden kaynaklanır.</a:t>
            </a:r>
          </a:p>
          <a:p>
            <a:pPr marL="342900" lvl="0" indent="-342900" algn="just">
              <a:buFont typeface="Wingdings" panose="05000000000000000000" pitchFamily="2" charset="2"/>
              <a:buChar char="§"/>
            </a:pPr>
            <a:r>
              <a:rPr lang="tr-TR" sz="2400" spc="0" dirty="0">
                <a:solidFill>
                  <a:schemeClr val="tx1"/>
                </a:solidFill>
                <a:latin typeface="+mn-lt"/>
              </a:rPr>
              <a:t>Psikolojik, toplumsal ve fiziksel hasara yol açma potansiyeli vardır. (ILO)</a:t>
            </a:r>
          </a:p>
        </p:txBody>
      </p:sp>
      <p:sp>
        <p:nvSpPr>
          <p:cNvPr id="3"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Psikososyal</a:t>
            </a:r>
            <a:r>
              <a:rPr lang="tr-TR" sz="4800" dirty="0" smtClean="0">
                <a:solidFill>
                  <a:schemeClr val="accent3">
                    <a:lumMod val="50000"/>
                  </a:schemeClr>
                </a:solidFill>
              </a:rPr>
              <a:t> Risk Faktörleri</a:t>
            </a:r>
            <a:endParaRPr lang="tr-TR" sz="4800" dirty="0">
              <a:solidFill>
                <a:schemeClr val="accent3">
                  <a:lumMod val="50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65" y="2980508"/>
            <a:ext cx="6107799" cy="3381103"/>
          </a:xfrm>
          <a:prstGeom prst="rect">
            <a:avLst/>
          </a:prstGeom>
        </p:spPr>
      </p:pic>
    </p:spTree>
    <p:extLst>
      <p:ext uri="{BB962C8B-B14F-4D97-AF65-F5344CB8AC3E}">
        <p14:creationId xmlns:p14="http://schemas.microsoft.com/office/powerpoint/2010/main" val="1537364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3659080"/>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 Çalışma ortamı koşulları,</a:t>
            </a:r>
          </a:p>
          <a:p>
            <a:pPr marL="342900" lvl="0" indent="-342900" algn="just">
              <a:buFont typeface="Wingdings" panose="05000000000000000000" pitchFamily="2" charset="2"/>
              <a:buChar char="§"/>
            </a:pPr>
            <a:r>
              <a:rPr lang="tr-TR" sz="2400" spc="0" dirty="0">
                <a:solidFill>
                  <a:schemeClr val="tx1"/>
                </a:solidFill>
                <a:latin typeface="+mn-lt"/>
              </a:rPr>
              <a:t> Çalışma süresinin uzun olması,</a:t>
            </a:r>
          </a:p>
          <a:p>
            <a:pPr marL="342900" lvl="0" indent="-342900" algn="just">
              <a:buFont typeface="Wingdings" panose="05000000000000000000" pitchFamily="2" charset="2"/>
              <a:buChar char="§"/>
            </a:pPr>
            <a:r>
              <a:rPr lang="tr-TR" sz="2400" spc="0" dirty="0">
                <a:solidFill>
                  <a:schemeClr val="tx1"/>
                </a:solidFill>
                <a:latin typeface="+mn-lt"/>
              </a:rPr>
              <a:t> Ücret yetersizliği,</a:t>
            </a:r>
          </a:p>
          <a:p>
            <a:pPr marL="342900" lvl="0" indent="-342900" algn="just">
              <a:buFont typeface="Wingdings" panose="05000000000000000000" pitchFamily="2" charset="2"/>
              <a:buChar char="§"/>
            </a:pPr>
            <a:r>
              <a:rPr lang="tr-TR" sz="2400" spc="0" dirty="0">
                <a:solidFill>
                  <a:schemeClr val="tx1"/>
                </a:solidFill>
                <a:latin typeface="+mn-lt"/>
              </a:rPr>
              <a:t> Sendikalaşmanın olmaması,</a:t>
            </a:r>
          </a:p>
          <a:p>
            <a:pPr marL="342900" lvl="0" indent="-342900" algn="just">
              <a:buFont typeface="Wingdings" panose="05000000000000000000" pitchFamily="2" charset="2"/>
              <a:buChar char="§"/>
            </a:pPr>
            <a:r>
              <a:rPr lang="tr-TR" sz="2400" spc="0" dirty="0" smtClean="0">
                <a:solidFill>
                  <a:schemeClr val="tx1"/>
                </a:solidFill>
                <a:latin typeface="+mn-lt"/>
              </a:rPr>
              <a:t>Stres</a:t>
            </a:r>
          </a:p>
          <a:p>
            <a:pPr marL="342900" lvl="0" indent="-342900" algn="just">
              <a:buFont typeface="Wingdings" panose="05000000000000000000" pitchFamily="2" charset="2"/>
              <a:buChar char="§"/>
            </a:pPr>
            <a:r>
              <a:rPr lang="tr-TR" sz="2400" spc="0" dirty="0">
                <a:solidFill>
                  <a:schemeClr val="tx1"/>
                </a:solidFill>
                <a:latin typeface="+mn-lt"/>
              </a:rPr>
              <a:t>Şiddet ve tacizler,</a:t>
            </a:r>
          </a:p>
          <a:p>
            <a:pPr marL="342900" lvl="0" indent="-342900" algn="just">
              <a:buFont typeface="Wingdings" panose="05000000000000000000" pitchFamily="2" charset="2"/>
              <a:buChar char="§"/>
            </a:pPr>
            <a:r>
              <a:rPr lang="tr-TR" sz="2400" spc="0" dirty="0">
                <a:solidFill>
                  <a:schemeClr val="tx1"/>
                </a:solidFill>
                <a:latin typeface="+mn-lt"/>
              </a:rPr>
              <a:t> Ayrımcılık, baskı ve </a:t>
            </a:r>
            <a:r>
              <a:rPr lang="tr-TR" sz="2400" spc="0" dirty="0" err="1">
                <a:solidFill>
                  <a:schemeClr val="tx1"/>
                </a:solidFill>
                <a:latin typeface="+mn-lt"/>
              </a:rPr>
              <a:t>mobbing</a:t>
            </a:r>
            <a:r>
              <a:rPr lang="tr-TR" sz="2400" spc="0" dirty="0">
                <a:solidFill>
                  <a:schemeClr val="tx1"/>
                </a:solidFill>
                <a:latin typeface="+mn-lt"/>
              </a:rPr>
              <a:t>,</a:t>
            </a:r>
          </a:p>
          <a:p>
            <a:pPr marL="342900" lvl="0" indent="-342900" algn="just">
              <a:buFont typeface="Wingdings" panose="05000000000000000000" pitchFamily="2" charset="2"/>
              <a:buChar char="§"/>
            </a:pPr>
            <a:r>
              <a:rPr lang="tr-TR" sz="2400" spc="0" dirty="0">
                <a:solidFill>
                  <a:schemeClr val="tx1"/>
                </a:solidFill>
                <a:latin typeface="+mn-lt"/>
              </a:rPr>
              <a:t> Yönetsel ve çalışanlarla ilgili faktörler,</a:t>
            </a: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smtClean="0">
                <a:solidFill>
                  <a:schemeClr val="accent3">
                    <a:lumMod val="50000"/>
                  </a:schemeClr>
                </a:solidFill>
              </a:rPr>
              <a:t>Psikososyal</a:t>
            </a:r>
            <a:r>
              <a:rPr lang="tr-TR" sz="4800" dirty="0" smtClean="0">
                <a:solidFill>
                  <a:schemeClr val="accent3">
                    <a:lumMod val="50000"/>
                  </a:schemeClr>
                </a:solidFill>
              </a:rPr>
              <a:t> Risk Etkenleri</a:t>
            </a:r>
            <a:endParaRPr lang="tr-TR" sz="4800" dirty="0">
              <a:solidFill>
                <a:schemeClr val="accent3">
                  <a:lumMod val="50000"/>
                </a:schemeClr>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4689566"/>
            <a:ext cx="3830443" cy="2120424"/>
          </a:xfrm>
          <a:prstGeom prst="rect">
            <a:avLst/>
          </a:prstGeom>
        </p:spPr>
      </p:pic>
    </p:spTree>
    <p:extLst>
      <p:ext uri="{BB962C8B-B14F-4D97-AF65-F5344CB8AC3E}">
        <p14:creationId xmlns:p14="http://schemas.microsoft.com/office/powerpoint/2010/main" val="3919798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clrChange>
              <a:clrFrom>
                <a:srgbClr val="009477"/>
              </a:clrFrom>
              <a:clrTo>
                <a:srgbClr val="009477">
                  <a:alpha val="0"/>
                </a:srgbClr>
              </a:clrTo>
            </a:clrChange>
          </a:blip>
          <a:srcRect t="21145" r="1127"/>
          <a:stretch/>
        </p:blipFill>
        <p:spPr>
          <a:xfrm>
            <a:off x="6178731" y="3488800"/>
            <a:ext cx="6013270" cy="3369200"/>
          </a:xfrm>
          <a:prstGeom prst="rect">
            <a:avLst/>
          </a:prstGeom>
        </p:spPr>
      </p:pic>
      <p:sp>
        <p:nvSpPr>
          <p:cNvPr id="4" name="Text Placeholder 2"/>
          <p:cNvSpPr>
            <a:spLocks noGrp="1"/>
          </p:cNvSpPr>
          <p:nvPr>
            <p:ph type="body" sz="quarter" idx="14"/>
          </p:nvPr>
        </p:nvSpPr>
        <p:spPr>
          <a:xfrm>
            <a:off x="224265" y="1030486"/>
            <a:ext cx="8501724" cy="5527068"/>
          </a:xfrm>
        </p:spPr>
        <p:txBody>
          <a:bodyPr/>
          <a:lstStyle/>
          <a:p>
            <a:pPr lvl="0" algn="just"/>
            <a:r>
              <a:rPr lang="tr-TR" sz="2400" spc="0" dirty="0">
                <a:solidFill>
                  <a:schemeClr val="tx1"/>
                </a:solidFill>
                <a:latin typeface="+mn-lt"/>
              </a:rPr>
              <a:t>Çalışanın bilgi, beceri ve baş etme kapasitesini aşan talep ve baskı karşısında verdiği cevap olarak tanımlanmıştır (DSÖ)</a:t>
            </a:r>
          </a:p>
          <a:p>
            <a:pPr marL="342900" lvl="0" indent="-342900" algn="just">
              <a:buFont typeface="Wingdings" panose="05000000000000000000" pitchFamily="2" charset="2"/>
              <a:buChar char="§"/>
            </a:pPr>
            <a:r>
              <a:rPr lang="tr-TR" sz="2400" spc="0" dirty="0">
                <a:solidFill>
                  <a:schemeClr val="tx1"/>
                </a:solidFill>
                <a:latin typeface="+mn-lt"/>
              </a:rPr>
              <a:t>Stres yapan koşulları şu şekilde özetleyebiliriz:</a:t>
            </a:r>
          </a:p>
          <a:p>
            <a:pPr marL="342900" lvl="0" indent="-342900" algn="just">
              <a:buFont typeface="Wingdings" panose="05000000000000000000" pitchFamily="2" charset="2"/>
              <a:buChar char="§"/>
            </a:pPr>
            <a:r>
              <a:rPr lang="tr-TR" sz="2400" spc="0" dirty="0">
                <a:solidFill>
                  <a:schemeClr val="tx1"/>
                </a:solidFill>
                <a:latin typeface="+mn-lt"/>
              </a:rPr>
              <a:t>İşin gerekleri, işçinin bilgi, beceri ve gereksinimleriyle çatıştığında (nicelik açısından aşırı, nitelik açısından düşük yük)</a:t>
            </a:r>
          </a:p>
          <a:p>
            <a:pPr marL="342900" lvl="0" indent="-342900" algn="just">
              <a:buFont typeface="Wingdings" panose="05000000000000000000" pitchFamily="2" charset="2"/>
              <a:buChar char="§"/>
            </a:pPr>
            <a:r>
              <a:rPr lang="tr-TR" sz="2400" spc="0" dirty="0">
                <a:solidFill>
                  <a:schemeClr val="tx1"/>
                </a:solidFill>
                <a:latin typeface="+mn-lt"/>
              </a:rPr>
              <a:t>İşçinin işi üzerindeki denetiminin zayıf olması</a:t>
            </a:r>
          </a:p>
          <a:p>
            <a:pPr marL="342900" lvl="0" indent="-342900" algn="just">
              <a:buFont typeface="Wingdings" panose="05000000000000000000" pitchFamily="2" charset="2"/>
              <a:buChar char="§"/>
            </a:pPr>
            <a:r>
              <a:rPr lang="tr-TR" sz="2400" spc="0" dirty="0">
                <a:solidFill>
                  <a:schemeClr val="tx1"/>
                </a:solidFill>
                <a:latin typeface="+mn-lt"/>
              </a:rPr>
              <a:t>Yapılan işin fiziksel olarak ağır ve tehlikeli olması</a:t>
            </a:r>
          </a:p>
          <a:p>
            <a:pPr marL="342900" lvl="0" indent="-342900" algn="just">
              <a:buFont typeface="Wingdings" panose="05000000000000000000" pitchFamily="2" charset="2"/>
              <a:buChar char="§"/>
            </a:pPr>
            <a:r>
              <a:rPr lang="tr-TR" sz="2400" spc="0" dirty="0">
                <a:solidFill>
                  <a:schemeClr val="tx1"/>
                </a:solidFill>
                <a:latin typeface="+mn-lt"/>
              </a:rPr>
              <a:t>Çalışılan işin </a:t>
            </a:r>
            <a:r>
              <a:rPr lang="tr-TR" sz="2400" spc="0" dirty="0" err="1">
                <a:solidFill>
                  <a:schemeClr val="tx1"/>
                </a:solidFill>
                <a:latin typeface="+mn-lt"/>
              </a:rPr>
              <a:t>psikososyal</a:t>
            </a:r>
            <a:r>
              <a:rPr lang="tr-TR" sz="2400" spc="0" dirty="0">
                <a:solidFill>
                  <a:schemeClr val="tx1"/>
                </a:solidFill>
                <a:latin typeface="+mn-lt"/>
              </a:rPr>
              <a:t> ortamının işçiye uygun olmayışı</a:t>
            </a:r>
          </a:p>
          <a:p>
            <a:pPr marL="342900" lvl="0" indent="-342900" algn="just">
              <a:buFont typeface="Wingdings" panose="05000000000000000000" pitchFamily="2" charset="2"/>
              <a:buChar char="§"/>
            </a:pPr>
            <a:r>
              <a:rPr lang="tr-TR" sz="2400" spc="0" dirty="0">
                <a:solidFill>
                  <a:schemeClr val="tx1"/>
                </a:solidFill>
                <a:latin typeface="+mn-lt"/>
              </a:rPr>
              <a:t>Rol belirsizliği</a:t>
            </a:r>
          </a:p>
          <a:p>
            <a:pPr marL="342900" lvl="0" indent="-342900" algn="just">
              <a:buFont typeface="Wingdings" panose="05000000000000000000" pitchFamily="2" charset="2"/>
              <a:buChar char="§"/>
            </a:pPr>
            <a:r>
              <a:rPr lang="tr-TR" sz="2400" spc="0" dirty="0">
                <a:solidFill>
                  <a:schemeClr val="tx1"/>
                </a:solidFill>
                <a:latin typeface="+mn-lt"/>
              </a:rPr>
              <a:t>İş güvencesizliği</a:t>
            </a:r>
          </a:p>
          <a:p>
            <a:pPr marL="342900" lvl="0" indent="-342900" algn="just">
              <a:buFont typeface="Wingdings" panose="05000000000000000000" pitchFamily="2" charset="2"/>
              <a:buChar char="§"/>
            </a:pPr>
            <a:r>
              <a:rPr lang="tr-TR" sz="2400" spc="0" dirty="0">
                <a:solidFill>
                  <a:schemeClr val="tx1"/>
                </a:solidFill>
                <a:latin typeface="+mn-lt"/>
              </a:rPr>
              <a:t>Düşük ücret</a:t>
            </a:r>
          </a:p>
          <a:p>
            <a:pPr marL="342900" lvl="0" indent="-342900" algn="just">
              <a:buFont typeface="Wingdings" panose="05000000000000000000" pitchFamily="2" charset="2"/>
              <a:buChar char="§"/>
            </a:pPr>
            <a:r>
              <a:rPr lang="tr-TR" sz="2400" spc="0" dirty="0">
                <a:solidFill>
                  <a:schemeClr val="tx1"/>
                </a:solidFill>
                <a:latin typeface="+mn-lt"/>
              </a:rPr>
              <a:t>İşten atılma korkusu</a:t>
            </a: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İşten </a:t>
            </a:r>
            <a:r>
              <a:rPr lang="tr-TR" sz="4800" dirty="0">
                <a:solidFill>
                  <a:schemeClr val="accent3">
                    <a:lumMod val="50000"/>
                  </a:schemeClr>
                </a:solidFill>
              </a:rPr>
              <a:t>Kaynaklanan Stres</a:t>
            </a:r>
          </a:p>
        </p:txBody>
      </p:sp>
    </p:spTree>
    <p:extLst>
      <p:ext uri="{BB962C8B-B14F-4D97-AF65-F5344CB8AC3E}">
        <p14:creationId xmlns:p14="http://schemas.microsoft.com/office/powerpoint/2010/main" val="598355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clrChange>
              <a:clrFrom>
                <a:srgbClr val="009477"/>
              </a:clrFrom>
              <a:clrTo>
                <a:srgbClr val="009477">
                  <a:alpha val="0"/>
                </a:srgbClr>
              </a:clrTo>
            </a:clrChange>
          </a:blip>
          <a:srcRect t="21145" r="1127"/>
          <a:stretch/>
        </p:blipFill>
        <p:spPr>
          <a:xfrm>
            <a:off x="6178731" y="3488800"/>
            <a:ext cx="6013270" cy="3369200"/>
          </a:xfrm>
          <a:prstGeom prst="rect">
            <a:avLst/>
          </a:prstGeom>
        </p:spPr>
      </p:pic>
      <p:sp>
        <p:nvSpPr>
          <p:cNvPr id="4" name="Text Placeholder 2"/>
          <p:cNvSpPr>
            <a:spLocks noGrp="1"/>
          </p:cNvSpPr>
          <p:nvPr>
            <p:ph type="body" sz="quarter" idx="14"/>
          </p:nvPr>
        </p:nvSpPr>
        <p:spPr>
          <a:xfrm>
            <a:off x="224265" y="1030486"/>
            <a:ext cx="8501724" cy="5527068"/>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Verilen statünün geçmişteki ile uyumsuz yada düşük olması yada gereğinden yüksek statü verilmesi</a:t>
            </a:r>
          </a:p>
          <a:p>
            <a:pPr marL="342900" lvl="0" indent="-342900" algn="just">
              <a:buFont typeface="Wingdings" panose="05000000000000000000" pitchFamily="2" charset="2"/>
              <a:buChar char="§"/>
            </a:pPr>
            <a:r>
              <a:rPr lang="tr-TR" sz="2400" spc="0" dirty="0">
                <a:solidFill>
                  <a:schemeClr val="tx1"/>
                </a:solidFill>
                <a:latin typeface="+mn-lt"/>
              </a:rPr>
              <a:t>Kendi aralarındaki ve alt ve üstleriyle ilişkilerinin yetersiz olması</a:t>
            </a:r>
          </a:p>
          <a:p>
            <a:pPr marL="342900" lvl="0" indent="-342900" algn="just">
              <a:buFont typeface="Wingdings" panose="05000000000000000000" pitchFamily="2" charset="2"/>
              <a:buChar char="§"/>
            </a:pPr>
            <a:r>
              <a:rPr lang="tr-TR" sz="2400" spc="0" dirty="0">
                <a:solidFill>
                  <a:schemeClr val="tx1"/>
                </a:solidFill>
                <a:latin typeface="+mn-lt"/>
              </a:rPr>
              <a:t>Fiziksel şiddet, cinsel taciz, yıldırma ve </a:t>
            </a:r>
            <a:r>
              <a:rPr lang="tr-TR" sz="2400" spc="0" dirty="0" err="1">
                <a:solidFill>
                  <a:schemeClr val="tx1"/>
                </a:solidFill>
                <a:latin typeface="+mn-lt"/>
              </a:rPr>
              <a:t>mobbing</a:t>
            </a:r>
            <a:endParaRPr lang="tr-TR" sz="2400" spc="0" dirty="0">
              <a:solidFill>
                <a:schemeClr val="tx1"/>
              </a:solidFill>
              <a:latin typeface="+mn-lt"/>
            </a:endParaRPr>
          </a:p>
          <a:p>
            <a:pPr marL="342900" lvl="0" indent="-342900" algn="just">
              <a:buFont typeface="Wingdings" panose="05000000000000000000" pitchFamily="2" charset="2"/>
              <a:buChar char="§"/>
            </a:pPr>
            <a:r>
              <a:rPr lang="tr-TR" sz="2400" spc="0" dirty="0">
                <a:solidFill>
                  <a:schemeClr val="tx1"/>
                </a:solidFill>
                <a:latin typeface="+mn-lt"/>
              </a:rPr>
              <a:t>İş ve sosyal hayat arasındaki çatışmalar, (çocuğu olan kadın, hamilelik, genç işçi, kadının rolünün sadece erkeği destek olarak </a:t>
            </a:r>
            <a:r>
              <a:rPr lang="tr-TR" sz="2400" spc="0" dirty="0" err="1">
                <a:solidFill>
                  <a:schemeClr val="tx1"/>
                </a:solidFill>
                <a:latin typeface="+mn-lt"/>
              </a:rPr>
              <a:t>görülmesi,vb</a:t>
            </a:r>
            <a:r>
              <a:rPr lang="tr-TR" sz="2400" spc="0" dirty="0">
                <a:solidFill>
                  <a:schemeClr val="tx1"/>
                </a:solidFill>
                <a:latin typeface="+mn-lt"/>
              </a:rPr>
              <a:t>)</a:t>
            </a:r>
          </a:p>
          <a:p>
            <a:pPr marL="342900" lvl="0" indent="-342900" algn="just">
              <a:buFont typeface="Wingdings" panose="05000000000000000000" pitchFamily="2" charset="2"/>
              <a:buChar char="§"/>
            </a:pPr>
            <a:r>
              <a:rPr lang="tr-TR" sz="2400" spc="0" dirty="0">
                <a:solidFill>
                  <a:schemeClr val="tx1"/>
                </a:solidFill>
                <a:latin typeface="+mn-lt"/>
              </a:rPr>
              <a:t>Boş zaman yetersizliği</a:t>
            </a:r>
          </a:p>
          <a:p>
            <a:pPr marL="342900" lvl="0" indent="-342900" algn="just">
              <a:buFont typeface="Wingdings" panose="05000000000000000000" pitchFamily="2" charset="2"/>
              <a:buChar char="§"/>
            </a:pPr>
            <a:r>
              <a:rPr lang="tr-TR" sz="2400" spc="0" dirty="0">
                <a:solidFill>
                  <a:schemeClr val="tx1"/>
                </a:solidFill>
                <a:latin typeface="+mn-lt"/>
              </a:rPr>
              <a:t>İş tanımında değişiklik yapılması</a:t>
            </a: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İşten </a:t>
            </a:r>
            <a:r>
              <a:rPr lang="tr-TR" sz="4800" dirty="0">
                <a:solidFill>
                  <a:schemeClr val="accent3">
                    <a:lumMod val="50000"/>
                  </a:schemeClr>
                </a:solidFill>
              </a:rPr>
              <a:t>Kaynaklanan Stres</a:t>
            </a:r>
          </a:p>
        </p:txBody>
      </p:sp>
    </p:spTree>
    <p:extLst>
      <p:ext uri="{BB962C8B-B14F-4D97-AF65-F5344CB8AC3E}">
        <p14:creationId xmlns:p14="http://schemas.microsoft.com/office/powerpoint/2010/main" val="1686583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5527068"/>
          </a:xfrm>
        </p:spPr>
        <p:txBody>
          <a:bodyPr/>
          <a:lstStyle/>
          <a:p>
            <a:pPr marL="342900" lvl="0" indent="-342900" algn="just">
              <a:buFont typeface="Wingdings" panose="05000000000000000000" pitchFamily="2" charset="2"/>
              <a:buChar char="Ø"/>
            </a:pPr>
            <a:r>
              <a:rPr lang="tr-TR" sz="2400" spc="0" dirty="0">
                <a:solidFill>
                  <a:schemeClr val="tx1"/>
                </a:solidFill>
                <a:latin typeface="+mn-lt"/>
              </a:rPr>
              <a:t>Çalışanların iş ve özel yaşantılarını, işe bağımlılık gibi süreçleri olumsuz etkileyen bir kavramdır. </a:t>
            </a:r>
          </a:p>
          <a:p>
            <a:pPr marL="342900" lvl="0" indent="-342900" algn="just">
              <a:buFont typeface="Wingdings" panose="05000000000000000000" pitchFamily="2" charset="2"/>
              <a:buChar char="Ø"/>
            </a:pPr>
            <a:r>
              <a:rPr lang="tr-TR" sz="2400" spc="0" dirty="0">
                <a:solidFill>
                  <a:schemeClr val="tx1"/>
                </a:solidFill>
                <a:latin typeface="+mn-lt"/>
              </a:rPr>
              <a:t>Bir kişi veya grubun, diğer kişi veya gruba psikolojik yolla, uzun süreli sistematik baskı uygulamasıdır. </a:t>
            </a:r>
          </a:p>
          <a:p>
            <a:pPr marL="342900" lvl="0" indent="-342900" algn="just">
              <a:buFont typeface="Wingdings" panose="05000000000000000000" pitchFamily="2" charset="2"/>
              <a:buChar char="Ø"/>
            </a:pPr>
            <a:r>
              <a:rPr lang="tr-TR" sz="2400" spc="0" dirty="0">
                <a:solidFill>
                  <a:schemeClr val="tx1"/>
                </a:solidFill>
                <a:latin typeface="+mn-lt"/>
              </a:rPr>
              <a:t>Kendini ifade etme ve iletişimi engelleme, </a:t>
            </a:r>
          </a:p>
          <a:p>
            <a:pPr marL="342900" lvl="0" indent="-342900" algn="just">
              <a:buFont typeface="Wingdings" panose="05000000000000000000" pitchFamily="2" charset="2"/>
              <a:buChar char="Ø"/>
            </a:pPr>
            <a:r>
              <a:rPr lang="tr-TR" sz="2400" spc="0" dirty="0">
                <a:solidFill>
                  <a:schemeClr val="tx1"/>
                </a:solidFill>
                <a:latin typeface="+mn-lt"/>
              </a:rPr>
              <a:t>Niteliksiz işlerde çalıştırma, </a:t>
            </a:r>
          </a:p>
          <a:p>
            <a:pPr marL="342900" lvl="0" indent="-342900" algn="just">
              <a:buFont typeface="Wingdings" panose="05000000000000000000" pitchFamily="2" charset="2"/>
              <a:buChar char="Ø"/>
            </a:pPr>
            <a:r>
              <a:rPr lang="tr-TR" sz="2400" spc="0" dirty="0">
                <a:solidFill>
                  <a:schemeClr val="tx1"/>
                </a:solidFill>
                <a:latin typeface="+mn-lt"/>
              </a:rPr>
              <a:t>Sosyal izolasyon, dışlama, önemsememe </a:t>
            </a:r>
            <a:r>
              <a:rPr lang="tr-TR" sz="2400" spc="0" dirty="0" err="1">
                <a:solidFill>
                  <a:schemeClr val="tx1"/>
                </a:solidFill>
                <a:latin typeface="+mn-lt"/>
              </a:rPr>
              <a:t>vb</a:t>
            </a:r>
            <a:r>
              <a:rPr lang="tr-TR" sz="2400" spc="0" dirty="0">
                <a:solidFill>
                  <a:schemeClr val="tx1"/>
                </a:solidFill>
                <a:latin typeface="+mn-lt"/>
              </a:rPr>
              <a:t> şekillerde </a:t>
            </a:r>
            <a:endParaRPr lang="tr-TR" sz="2400" spc="0" dirty="0" smtClean="0">
              <a:solidFill>
                <a:schemeClr val="tx1"/>
              </a:solidFill>
              <a:latin typeface="+mn-lt"/>
            </a:endParaRPr>
          </a:p>
          <a:p>
            <a:pPr lvl="0" algn="just"/>
            <a:r>
              <a:rPr lang="tr-TR" sz="2400" spc="0" dirty="0" smtClean="0">
                <a:solidFill>
                  <a:schemeClr val="tx1"/>
                </a:solidFill>
                <a:latin typeface="+mn-lt"/>
              </a:rPr>
              <a:t>ortaya </a:t>
            </a:r>
            <a:r>
              <a:rPr lang="tr-TR" sz="2400" spc="0" dirty="0">
                <a:solidFill>
                  <a:schemeClr val="tx1"/>
                </a:solidFill>
                <a:latin typeface="+mn-lt"/>
              </a:rPr>
              <a:t>konabilir.</a:t>
            </a: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err="1">
                <a:solidFill>
                  <a:schemeClr val="accent3">
                    <a:lumMod val="50000"/>
                  </a:schemeClr>
                </a:solidFill>
              </a:rPr>
              <a:t>Mobbing</a:t>
            </a:r>
            <a:endParaRPr lang="tr-TR" sz="4800" dirty="0">
              <a:solidFill>
                <a:schemeClr val="accent3">
                  <a:lumMod val="50000"/>
                </a:schemeClr>
              </a:solidFill>
            </a:endParaRPr>
          </a:p>
        </p:txBody>
      </p:sp>
      <p:pic>
        <p:nvPicPr>
          <p:cNvPr id="2" name="Resim 1"/>
          <p:cNvPicPr>
            <a:picLocks noChangeAspect="1"/>
          </p:cNvPicPr>
          <p:nvPr/>
        </p:nvPicPr>
        <p:blipFill>
          <a:blip r:embed="rId2">
            <a:clrChange>
              <a:clrFrom>
                <a:srgbClr val="C7D2D8"/>
              </a:clrFrom>
              <a:clrTo>
                <a:srgbClr val="C7D2D8">
                  <a:alpha val="0"/>
                </a:srgbClr>
              </a:clrTo>
            </a:clrChange>
          </a:blip>
          <a:stretch>
            <a:fillRect/>
          </a:stretch>
        </p:blipFill>
        <p:spPr>
          <a:xfrm>
            <a:off x="3378501" y="4016184"/>
            <a:ext cx="5055326" cy="2841816"/>
          </a:xfrm>
          <a:prstGeom prst="rect">
            <a:avLst/>
          </a:prstGeom>
        </p:spPr>
      </p:pic>
    </p:spTree>
    <p:extLst>
      <p:ext uri="{BB962C8B-B14F-4D97-AF65-F5344CB8AC3E}">
        <p14:creationId xmlns:p14="http://schemas.microsoft.com/office/powerpoint/2010/main" val="35104771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4" y="1030486"/>
            <a:ext cx="4961689" cy="2300543"/>
          </a:xfrm>
        </p:spPr>
        <p:txBody>
          <a:bodyPr/>
          <a:lstStyle/>
          <a:p>
            <a:pPr marL="342900" lvl="0" indent="-342900" algn="just">
              <a:buFont typeface="Wingdings" panose="05000000000000000000" pitchFamily="2" charset="2"/>
              <a:buChar char="Ø"/>
            </a:pPr>
            <a:r>
              <a:rPr lang="tr-TR" sz="2400" spc="0" dirty="0">
                <a:solidFill>
                  <a:schemeClr val="tx1"/>
                </a:solidFill>
                <a:latin typeface="+mn-lt"/>
              </a:rPr>
              <a:t>Çalışanların sundukları hizmet sırasında karşılaşabilecekleri, fiziki veya psikolojik açıdan zarar görmeleriyle sonuçlanan / sonuçlanması muhtemel olan sözlü ve / veya fiili davranışlardır.</a:t>
            </a:r>
          </a:p>
          <a:p>
            <a:pPr lvl="0" algn="just"/>
            <a:endParaRPr lang="tr-TR" sz="2400" spc="0" dirty="0" smtClean="0">
              <a:solidFill>
                <a:schemeClr val="tx1"/>
              </a:solidFill>
              <a:latin typeface="+mn-lt"/>
            </a:endParaRPr>
          </a:p>
          <a:p>
            <a:pPr marL="342900" lvl="0" indent="-342900" algn="just">
              <a:buFont typeface="Wingdings" panose="05000000000000000000" pitchFamily="2" charset="2"/>
              <a:buChar char="§"/>
            </a:pP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Şiddet</a:t>
            </a:r>
            <a:endParaRPr lang="tr-TR" sz="4800" dirty="0">
              <a:solidFill>
                <a:schemeClr val="accent3">
                  <a:lumMod val="50000"/>
                </a:schemeClr>
              </a:solidFill>
            </a:endParaRPr>
          </a:p>
        </p:txBody>
      </p:sp>
      <p:pic>
        <p:nvPicPr>
          <p:cNvPr id="3" name="Resim 2"/>
          <p:cNvPicPr>
            <a:picLocks noChangeAspect="1"/>
          </p:cNvPicPr>
          <p:nvPr/>
        </p:nvPicPr>
        <p:blipFill>
          <a:blip r:embed="rId2">
            <a:duotone>
              <a:prstClr val="black"/>
              <a:schemeClr val="accent3">
                <a:tint val="45000"/>
                <a:satMod val="400000"/>
              </a:schemeClr>
            </a:duotone>
          </a:blip>
          <a:stretch>
            <a:fillRect/>
          </a:stretch>
        </p:blipFill>
        <p:spPr>
          <a:xfrm>
            <a:off x="5431331" y="1036080"/>
            <a:ext cx="4130680" cy="5821920"/>
          </a:xfrm>
          <a:prstGeom prst="rect">
            <a:avLst/>
          </a:prstGeom>
        </p:spPr>
      </p:pic>
    </p:spTree>
    <p:extLst>
      <p:ext uri="{BB962C8B-B14F-4D97-AF65-F5344CB8AC3E}">
        <p14:creationId xmlns:p14="http://schemas.microsoft.com/office/powerpoint/2010/main" val="22620254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8501724" cy="5527068"/>
          </a:xfrm>
        </p:spPr>
        <p:txBody>
          <a:bodyPr/>
          <a:lstStyle/>
          <a:p>
            <a:pPr lvl="0" algn="just"/>
            <a:r>
              <a:rPr lang="tr-TR" sz="2400" spc="0" dirty="0">
                <a:solidFill>
                  <a:schemeClr val="tx1"/>
                </a:solidFill>
                <a:latin typeface="+mn-lt"/>
              </a:rPr>
              <a:t>Organizmanın </a:t>
            </a:r>
            <a:r>
              <a:rPr lang="tr-TR" sz="2400" spc="0" dirty="0">
                <a:solidFill>
                  <a:srgbClr val="FF0000"/>
                </a:solidFill>
                <a:latin typeface="+mn-lt"/>
              </a:rPr>
              <a:t>bedensel ve ruhsal sınırlarının zorlanması </a:t>
            </a:r>
            <a:r>
              <a:rPr lang="tr-TR" sz="2400" spc="0" dirty="0">
                <a:solidFill>
                  <a:schemeClr val="tx1"/>
                </a:solidFill>
                <a:latin typeface="+mn-lt"/>
              </a:rPr>
              <a:t>ve </a:t>
            </a:r>
            <a:r>
              <a:rPr lang="tr-TR" sz="2400" spc="0" dirty="0">
                <a:solidFill>
                  <a:srgbClr val="FF0000"/>
                </a:solidFill>
                <a:latin typeface="+mn-lt"/>
              </a:rPr>
              <a:t>tehdit algısı</a:t>
            </a:r>
            <a:r>
              <a:rPr lang="tr-TR" sz="2400" spc="0" dirty="0">
                <a:solidFill>
                  <a:schemeClr val="tx1"/>
                </a:solidFill>
                <a:latin typeface="+mn-lt"/>
              </a:rPr>
              <a:t> ile ortaya çıkan ve bireylerin yaşamlarını </a:t>
            </a:r>
            <a:r>
              <a:rPr lang="tr-TR" sz="2400" spc="0" dirty="0">
                <a:solidFill>
                  <a:srgbClr val="FF0000"/>
                </a:solidFill>
                <a:latin typeface="+mn-lt"/>
              </a:rPr>
              <a:t>psikolojik ve fizyolojik </a:t>
            </a:r>
            <a:r>
              <a:rPr lang="tr-TR" sz="2400" spc="0" dirty="0">
                <a:solidFill>
                  <a:schemeClr val="tx1"/>
                </a:solidFill>
                <a:latin typeface="+mn-lt"/>
              </a:rPr>
              <a:t>olumsuz etkilerle seyreden bir durumdur. </a:t>
            </a:r>
          </a:p>
          <a:p>
            <a:pPr lvl="0" algn="just"/>
            <a:r>
              <a:rPr lang="tr-TR" sz="2400" spc="0" dirty="0">
                <a:solidFill>
                  <a:schemeClr val="tx1"/>
                </a:solidFill>
                <a:latin typeface="+mn-lt"/>
              </a:rPr>
              <a:t>Birey ile çevresi arasındaki karşılıklı ve </a:t>
            </a:r>
            <a:r>
              <a:rPr lang="tr-TR" sz="2400" spc="0" dirty="0">
                <a:solidFill>
                  <a:srgbClr val="FF0000"/>
                </a:solidFill>
                <a:latin typeface="+mn-lt"/>
              </a:rPr>
              <a:t>kronik olumsuz etkileşim </a:t>
            </a:r>
            <a:r>
              <a:rPr lang="tr-TR" sz="2400" spc="0" dirty="0">
                <a:solidFill>
                  <a:schemeClr val="tx1"/>
                </a:solidFill>
                <a:latin typeface="+mn-lt"/>
              </a:rPr>
              <a:t>sonucu ortaya çıkan </a:t>
            </a:r>
            <a:r>
              <a:rPr lang="tr-TR" sz="2400" spc="0" dirty="0">
                <a:solidFill>
                  <a:srgbClr val="FF0000"/>
                </a:solidFill>
                <a:latin typeface="+mn-lt"/>
              </a:rPr>
              <a:t>dinamik olumsuz bir süreç</a:t>
            </a:r>
            <a:r>
              <a:rPr lang="tr-TR" sz="2400" spc="0" dirty="0">
                <a:solidFill>
                  <a:schemeClr val="tx1"/>
                </a:solidFill>
                <a:latin typeface="+mn-lt"/>
              </a:rPr>
              <a:t> olarak tanımlanmaktadır (</a:t>
            </a:r>
            <a:r>
              <a:rPr lang="tr-TR" sz="2400" spc="0" dirty="0" err="1">
                <a:solidFill>
                  <a:schemeClr val="tx1"/>
                </a:solidFill>
                <a:latin typeface="+mn-lt"/>
              </a:rPr>
              <a:t>Lazarus</a:t>
            </a:r>
            <a:r>
              <a:rPr lang="tr-TR" sz="2400" spc="0" dirty="0" smtClean="0">
                <a:solidFill>
                  <a:schemeClr val="tx1"/>
                </a:solidFill>
                <a:latin typeface="+mn-lt"/>
              </a:rPr>
              <a:t>)</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Stres</a:t>
            </a:r>
          </a:p>
        </p:txBody>
      </p:sp>
      <p:pic>
        <p:nvPicPr>
          <p:cNvPr id="9" name="Resim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168" y="3292802"/>
            <a:ext cx="5836614" cy="3565198"/>
          </a:xfrm>
          <a:prstGeom prst="rect">
            <a:avLst/>
          </a:prstGeom>
        </p:spPr>
      </p:pic>
    </p:spTree>
    <p:extLst>
      <p:ext uri="{BB962C8B-B14F-4D97-AF65-F5344CB8AC3E}">
        <p14:creationId xmlns:p14="http://schemas.microsoft.com/office/powerpoint/2010/main" val="37366251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5"/>
            <a:ext cx="7822455" cy="5566257"/>
          </a:xfrm>
        </p:spPr>
        <p:txBody>
          <a:bodyPr/>
          <a:lstStyle/>
          <a:p>
            <a:pPr marL="342900" lvl="0" indent="-342900" algn="just">
              <a:buFont typeface="Wingdings" panose="05000000000000000000" pitchFamily="2" charset="2"/>
              <a:buChar char="ü"/>
            </a:pPr>
            <a:r>
              <a:rPr lang="tr-TR" sz="2400" spc="0" dirty="0">
                <a:solidFill>
                  <a:schemeClr val="tx1"/>
                </a:solidFill>
                <a:latin typeface="+mn-lt"/>
              </a:rPr>
              <a:t>Yorgunluk, isteksizlik, baş ağrıları, uyku bozukluğu, konsantrasyon bozukluğu,</a:t>
            </a:r>
          </a:p>
          <a:p>
            <a:pPr marL="342900" lvl="0" indent="-342900" algn="just">
              <a:buFont typeface="Wingdings" panose="05000000000000000000" pitchFamily="2" charset="2"/>
              <a:buChar char="ü"/>
            </a:pPr>
            <a:r>
              <a:rPr lang="tr-TR" sz="2400" spc="0" dirty="0">
                <a:solidFill>
                  <a:schemeClr val="tx1"/>
                </a:solidFill>
                <a:latin typeface="+mn-lt"/>
              </a:rPr>
              <a:t>Dolaşım sistemi bozukluğu (aritmi, göğüs ağrısı, hipertansiyon)</a:t>
            </a:r>
          </a:p>
          <a:p>
            <a:pPr marL="342900" lvl="0" indent="-342900" algn="just">
              <a:buFont typeface="Wingdings" panose="05000000000000000000" pitchFamily="2" charset="2"/>
              <a:buChar char="ü"/>
            </a:pPr>
            <a:r>
              <a:rPr lang="tr-TR" sz="2400" spc="0" dirty="0">
                <a:solidFill>
                  <a:schemeClr val="tx1"/>
                </a:solidFill>
                <a:latin typeface="+mn-lt"/>
              </a:rPr>
              <a:t>Mide bağırsak rahatsızlıkları (az yada çok yeme, gastrit, ülser, hazımsızlık)</a:t>
            </a:r>
          </a:p>
          <a:p>
            <a:pPr marL="342900" lvl="0" indent="-342900" algn="just">
              <a:buFont typeface="Wingdings" panose="05000000000000000000" pitchFamily="2" charset="2"/>
              <a:buChar char="ü"/>
            </a:pPr>
            <a:r>
              <a:rPr lang="tr-TR" sz="2400" spc="0" dirty="0">
                <a:solidFill>
                  <a:schemeClr val="tx1"/>
                </a:solidFill>
                <a:latin typeface="+mn-lt"/>
              </a:rPr>
              <a:t>Endokrin bozukluk (diyabet, </a:t>
            </a:r>
            <a:r>
              <a:rPr lang="tr-TR" sz="2400" spc="0" dirty="0" err="1">
                <a:solidFill>
                  <a:schemeClr val="tx1"/>
                </a:solidFill>
                <a:latin typeface="+mn-lt"/>
              </a:rPr>
              <a:t>hipertiroidi</a:t>
            </a:r>
            <a:r>
              <a:rPr lang="tr-TR" sz="2400" spc="0" dirty="0">
                <a:solidFill>
                  <a:schemeClr val="tx1"/>
                </a:solidFill>
                <a:latin typeface="+mn-lt"/>
              </a:rPr>
              <a:t>)</a:t>
            </a:r>
          </a:p>
          <a:p>
            <a:pPr marL="342900" lvl="0" indent="-342900" algn="just">
              <a:buFont typeface="Wingdings" panose="05000000000000000000" pitchFamily="2" charset="2"/>
              <a:buChar char="ü"/>
            </a:pPr>
            <a:r>
              <a:rPr lang="tr-TR" sz="2400" spc="0" dirty="0" err="1">
                <a:solidFill>
                  <a:schemeClr val="tx1"/>
                </a:solidFill>
                <a:latin typeface="+mn-lt"/>
              </a:rPr>
              <a:t>Sekonder</a:t>
            </a:r>
            <a:r>
              <a:rPr lang="tr-TR" sz="2400" spc="0" dirty="0">
                <a:solidFill>
                  <a:schemeClr val="tx1"/>
                </a:solidFill>
                <a:latin typeface="+mn-lt"/>
              </a:rPr>
              <a:t> </a:t>
            </a:r>
            <a:r>
              <a:rPr lang="tr-TR" sz="2400" spc="0" dirty="0" err="1">
                <a:solidFill>
                  <a:schemeClr val="tx1"/>
                </a:solidFill>
                <a:latin typeface="+mn-lt"/>
              </a:rPr>
              <a:t>infertilite</a:t>
            </a:r>
            <a:endParaRPr lang="tr-TR" sz="2400" spc="0" dirty="0">
              <a:solidFill>
                <a:schemeClr val="tx1"/>
              </a:solidFill>
              <a:latin typeface="+mn-lt"/>
            </a:endParaRPr>
          </a:p>
          <a:p>
            <a:pPr marL="342900" lvl="0" indent="-342900" algn="just">
              <a:buFont typeface="Wingdings" panose="05000000000000000000" pitchFamily="2" charset="2"/>
              <a:buChar char="ü"/>
            </a:pPr>
            <a:r>
              <a:rPr lang="tr-TR" sz="2400" spc="0" dirty="0">
                <a:solidFill>
                  <a:schemeClr val="tx1"/>
                </a:solidFill>
                <a:latin typeface="+mn-lt"/>
              </a:rPr>
              <a:t>Sürekli nezle, grip, soğuk algınlığı ve benzeri hastalıklardan bir türlü kurtulamama (</a:t>
            </a:r>
            <a:r>
              <a:rPr lang="tr-TR" sz="2400" spc="0" dirty="0" err="1">
                <a:solidFill>
                  <a:schemeClr val="tx1"/>
                </a:solidFill>
                <a:latin typeface="+mn-lt"/>
              </a:rPr>
              <a:t>bağişıklığın</a:t>
            </a:r>
            <a:r>
              <a:rPr lang="tr-TR" sz="2400" spc="0" dirty="0">
                <a:solidFill>
                  <a:schemeClr val="tx1"/>
                </a:solidFill>
                <a:latin typeface="+mn-lt"/>
              </a:rPr>
              <a:t> zayıflaması</a:t>
            </a:r>
            <a:r>
              <a:rPr lang="tr-TR" sz="2400" spc="0" dirty="0" smtClean="0">
                <a:solidFill>
                  <a:schemeClr val="tx1"/>
                </a:solidFill>
                <a:latin typeface="+mn-lt"/>
              </a:rPr>
              <a:t>)</a:t>
            </a:r>
          </a:p>
          <a:p>
            <a:pPr marL="342900" lvl="0" indent="-342900" algn="just">
              <a:buFont typeface="Wingdings" panose="05000000000000000000" pitchFamily="2" charset="2"/>
              <a:buChar char="ü"/>
            </a:pPr>
            <a:r>
              <a:rPr lang="tr-TR" sz="2400" spc="0" dirty="0">
                <a:solidFill>
                  <a:schemeClr val="tx1"/>
                </a:solidFill>
                <a:latin typeface="+mn-lt"/>
              </a:rPr>
              <a:t>Alınganlık, dargınlık </a:t>
            </a:r>
          </a:p>
          <a:p>
            <a:pPr marL="342900" lvl="0" indent="-342900" algn="just">
              <a:buFont typeface="Wingdings" panose="05000000000000000000" pitchFamily="2" charset="2"/>
              <a:buChar char="ü"/>
            </a:pPr>
            <a:r>
              <a:rPr lang="tr-TR" sz="2400" spc="0" dirty="0">
                <a:solidFill>
                  <a:schemeClr val="tx1"/>
                </a:solidFill>
                <a:latin typeface="+mn-lt"/>
              </a:rPr>
              <a:t>İletişim eksikliği</a:t>
            </a:r>
          </a:p>
          <a:p>
            <a:pPr marL="342900" lvl="0" indent="-342900" algn="just">
              <a:buFont typeface="Wingdings" panose="05000000000000000000" pitchFamily="2" charset="2"/>
              <a:buChar char="ü"/>
            </a:pPr>
            <a:r>
              <a:rPr lang="tr-TR" sz="2400" spc="0" dirty="0">
                <a:solidFill>
                  <a:schemeClr val="tx1"/>
                </a:solidFill>
                <a:latin typeface="+mn-lt"/>
              </a:rPr>
              <a:t>Alkol veya uyuşturucu madde </a:t>
            </a:r>
            <a:r>
              <a:rPr lang="tr-TR" sz="2400" spc="0" dirty="0" smtClean="0">
                <a:solidFill>
                  <a:schemeClr val="tx1"/>
                </a:solidFill>
                <a:latin typeface="+mn-lt"/>
              </a:rPr>
              <a:t>kullanımı</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400" dirty="0" smtClean="0">
                <a:solidFill>
                  <a:schemeClr val="accent3">
                    <a:lumMod val="50000"/>
                  </a:schemeClr>
                </a:solidFill>
              </a:rPr>
              <a:t>En Yaygın Fiziksel ve Ruhsal Stres Belirtileri</a:t>
            </a:r>
            <a:endParaRPr lang="tr-TR" sz="4400" dirty="0">
              <a:solidFill>
                <a:schemeClr val="accent3">
                  <a:lumMod val="50000"/>
                </a:schemeClr>
              </a:solidFill>
            </a:endParaRPr>
          </a:p>
        </p:txBody>
      </p:sp>
    </p:spTree>
    <p:extLst>
      <p:ext uri="{BB962C8B-B14F-4D97-AF65-F5344CB8AC3E}">
        <p14:creationId xmlns:p14="http://schemas.microsoft.com/office/powerpoint/2010/main" val="25166245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2364472"/>
          </a:xfrm>
        </p:spPr>
        <p:txBody>
          <a:bodyPr/>
          <a:lstStyle/>
          <a:p>
            <a:pPr marL="285750" lvl="0" indent="-285750" algn="just">
              <a:buFont typeface="Wingdings" panose="05000000000000000000" pitchFamily="2" charset="2"/>
              <a:buChar char="v"/>
            </a:pPr>
            <a:r>
              <a:rPr lang="tr-TR" sz="2400" spc="0" dirty="0" smtClean="0">
                <a:solidFill>
                  <a:prstClr val="black"/>
                </a:solidFill>
                <a:latin typeface="+mn-lt"/>
              </a:rPr>
              <a:t>İşyerinde </a:t>
            </a:r>
            <a:r>
              <a:rPr lang="tr-TR" sz="2400" spc="0" dirty="0">
                <a:solidFill>
                  <a:prstClr val="black"/>
                </a:solidFill>
                <a:latin typeface="+mn-lt"/>
              </a:rPr>
              <a:t>var olan birçok </a:t>
            </a:r>
            <a:r>
              <a:rPr lang="tr-TR" sz="2400" spc="0" dirty="0" smtClean="0">
                <a:solidFill>
                  <a:prstClr val="black"/>
                </a:solidFill>
                <a:latin typeface="+mn-lt"/>
              </a:rPr>
              <a:t>nedensel </a:t>
            </a:r>
            <a:r>
              <a:rPr lang="tr-TR" sz="2400" spc="0" dirty="0">
                <a:solidFill>
                  <a:prstClr val="black"/>
                </a:solidFill>
                <a:latin typeface="+mn-lt"/>
              </a:rPr>
              <a:t>faktör ve </a:t>
            </a:r>
            <a:r>
              <a:rPr lang="tr-TR" sz="2400" spc="0" dirty="0" smtClean="0">
                <a:solidFill>
                  <a:prstClr val="black"/>
                </a:solidFill>
                <a:latin typeface="+mn-lt"/>
              </a:rPr>
              <a:t>başka </a:t>
            </a:r>
            <a:r>
              <a:rPr lang="tr-TR" sz="2400" spc="0" dirty="0">
                <a:solidFill>
                  <a:prstClr val="black"/>
                </a:solidFill>
                <a:latin typeface="+mn-lt"/>
              </a:rPr>
              <a:t>risk faktörlerinin birlikte rol </a:t>
            </a:r>
            <a:r>
              <a:rPr lang="tr-TR" sz="2400" spc="0" dirty="0" smtClean="0">
                <a:solidFill>
                  <a:prstClr val="black"/>
                </a:solidFill>
                <a:latin typeface="+mn-lt"/>
              </a:rPr>
              <a:t>oynadığı </a:t>
            </a:r>
            <a:r>
              <a:rPr lang="tr-TR" sz="2400" spc="0" dirty="0">
                <a:solidFill>
                  <a:prstClr val="black"/>
                </a:solidFill>
                <a:latin typeface="+mn-lt"/>
              </a:rPr>
              <a:t>hastalıklardır ve etyoloji komplekstir. </a:t>
            </a:r>
            <a:r>
              <a:rPr lang="tr-TR" sz="2400" spc="0" dirty="0">
                <a:solidFill>
                  <a:srgbClr val="FF0000"/>
                </a:solidFill>
                <a:latin typeface="+mn-lt"/>
              </a:rPr>
              <a:t>Temel etken </a:t>
            </a:r>
            <a:r>
              <a:rPr lang="tr-TR" sz="2400" spc="0" dirty="0" smtClean="0">
                <a:solidFill>
                  <a:srgbClr val="FF0000"/>
                </a:solidFill>
                <a:latin typeface="+mn-lt"/>
              </a:rPr>
              <a:t>işyeri </a:t>
            </a:r>
            <a:r>
              <a:rPr lang="tr-TR" sz="2400" spc="0" dirty="0">
                <a:solidFill>
                  <a:srgbClr val="FF0000"/>
                </a:solidFill>
                <a:latin typeface="+mn-lt"/>
              </a:rPr>
              <a:t>dışındadır.</a:t>
            </a:r>
            <a:r>
              <a:rPr lang="tr-TR" sz="2400" spc="0" dirty="0">
                <a:solidFill>
                  <a:prstClr val="black"/>
                </a:solidFill>
                <a:latin typeface="+mn-lt"/>
              </a:rPr>
              <a:t> </a:t>
            </a:r>
            <a:r>
              <a:rPr lang="tr-TR" sz="2400" spc="0" dirty="0">
                <a:solidFill>
                  <a:srgbClr val="FF0000"/>
                </a:solidFill>
                <a:latin typeface="+mn-lt"/>
              </a:rPr>
              <a:t>Sistemik hastalığı olan yada risk taşıyan bir kişide, </a:t>
            </a:r>
            <a:r>
              <a:rPr lang="tr-TR" sz="2400" u="sng" spc="0" dirty="0">
                <a:solidFill>
                  <a:srgbClr val="FF0000"/>
                </a:solidFill>
                <a:latin typeface="+mn-lt"/>
              </a:rPr>
              <a:t>yapılan iş nedeniyle hastalık daha ağır seyredebilmektedir.</a:t>
            </a:r>
            <a:endParaRPr lang="tr-TR" sz="2400" u="sng" spc="0" dirty="0" smtClean="0">
              <a:solidFill>
                <a:srgbClr val="FF0000"/>
              </a:solidFill>
              <a:latin typeface="+mn-lt"/>
            </a:endParaRPr>
          </a:p>
        </p:txBody>
      </p:sp>
      <p:sp>
        <p:nvSpPr>
          <p:cNvPr id="4" name="Metin Yer Tutucusu 3"/>
          <p:cNvSpPr>
            <a:spLocks noGrp="1"/>
          </p:cNvSpPr>
          <p:nvPr>
            <p:ph type="body" sz="quarter" idx="13"/>
          </p:nvPr>
        </p:nvSpPr>
        <p:spPr>
          <a:xfrm>
            <a:off x="245168" y="249404"/>
            <a:ext cx="10971472" cy="1069850"/>
          </a:xfrm>
        </p:spPr>
        <p:txBody>
          <a:bodyPr/>
          <a:lstStyle/>
          <a:p>
            <a:r>
              <a:rPr lang="tr-TR" sz="4800" dirty="0">
                <a:solidFill>
                  <a:schemeClr val="accent3">
                    <a:lumMod val="50000"/>
                  </a:schemeClr>
                </a:solidFill>
              </a:rPr>
              <a:t>Çalışma Koşullarında Meslek Hastalığı</a:t>
            </a:r>
          </a:p>
        </p:txBody>
      </p:sp>
      <p:pic>
        <p:nvPicPr>
          <p:cNvPr id="12" name="Resim 11"/>
          <p:cNvPicPr>
            <a:picLocks noChangeAspect="1"/>
          </p:cNvPicPr>
          <p:nvPr/>
        </p:nvPicPr>
        <p:blipFill>
          <a:blip r:embed="rId2"/>
          <a:stretch>
            <a:fillRect/>
          </a:stretch>
        </p:blipFill>
        <p:spPr>
          <a:xfrm>
            <a:off x="613150" y="3852407"/>
            <a:ext cx="5117754" cy="2479004"/>
          </a:xfrm>
          <a:prstGeom prst="rect">
            <a:avLst/>
          </a:prstGeom>
        </p:spPr>
      </p:pic>
    </p:spTree>
    <p:extLst>
      <p:ext uri="{BB962C8B-B14F-4D97-AF65-F5344CB8AC3E}">
        <p14:creationId xmlns:p14="http://schemas.microsoft.com/office/powerpoint/2010/main" val="24221757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7822455" cy="4168531"/>
          </a:xfrm>
        </p:spPr>
        <p:txBody>
          <a:bodyPr/>
          <a:lstStyle/>
          <a:p>
            <a:pPr marL="342900" lvl="0" indent="-342900" algn="just">
              <a:buFont typeface="Wingdings" panose="05000000000000000000" pitchFamily="2" charset="2"/>
              <a:buChar char="ü"/>
            </a:pPr>
            <a:r>
              <a:rPr lang="tr-TR" sz="2400" spc="0" dirty="0">
                <a:solidFill>
                  <a:schemeClr val="tx1"/>
                </a:solidFill>
                <a:latin typeface="+mn-lt"/>
              </a:rPr>
              <a:t>Düzenli spor,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Aşırı </a:t>
            </a:r>
            <a:r>
              <a:rPr lang="tr-TR" sz="2400" spc="0" dirty="0">
                <a:solidFill>
                  <a:schemeClr val="tx1"/>
                </a:solidFill>
                <a:latin typeface="+mn-lt"/>
              </a:rPr>
              <a:t>çay ve kafeinden uzak durmak,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Günlük </a:t>
            </a:r>
            <a:r>
              <a:rPr lang="tr-TR" sz="2400" spc="0" dirty="0">
                <a:solidFill>
                  <a:schemeClr val="tx1"/>
                </a:solidFill>
                <a:latin typeface="+mn-lt"/>
              </a:rPr>
              <a:t>kişisel muhasebe yapmak,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Düzenli </a:t>
            </a:r>
            <a:r>
              <a:rPr lang="tr-TR" sz="2400" spc="0" dirty="0">
                <a:solidFill>
                  <a:schemeClr val="tx1"/>
                </a:solidFill>
                <a:latin typeface="+mn-lt"/>
              </a:rPr>
              <a:t>beslenmek,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Kaliteli </a:t>
            </a:r>
            <a:r>
              <a:rPr lang="tr-TR" sz="2400" spc="0" dirty="0">
                <a:solidFill>
                  <a:schemeClr val="tx1"/>
                </a:solidFill>
                <a:latin typeface="+mn-lt"/>
              </a:rPr>
              <a:t>uyumak,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Baş </a:t>
            </a:r>
            <a:r>
              <a:rPr lang="tr-TR" sz="2400" spc="0" dirty="0">
                <a:solidFill>
                  <a:schemeClr val="tx1"/>
                </a:solidFill>
                <a:latin typeface="+mn-lt"/>
              </a:rPr>
              <a:t>edemeyeceği iş yükü almamak,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Hobiler </a:t>
            </a:r>
            <a:r>
              <a:rPr lang="tr-TR" sz="2400" spc="0" dirty="0">
                <a:solidFill>
                  <a:schemeClr val="tx1"/>
                </a:solidFill>
                <a:latin typeface="+mn-lt"/>
              </a:rPr>
              <a:t>edinmek,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Eş </a:t>
            </a:r>
            <a:r>
              <a:rPr lang="tr-TR" sz="2400" spc="0" dirty="0">
                <a:solidFill>
                  <a:schemeClr val="tx1"/>
                </a:solidFill>
                <a:latin typeface="+mn-lt"/>
              </a:rPr>
              <a:t>dost ve yakınları ile iletişim halinde olmak, </a:t>
            </a:r>
            <a:endParaRPr lang="tr-TR" sz="2400" spc="0" dirty="0" smtClean="0">
              <a:solidFill>
                <a:schemeClr val="tx1"/>
              </a:solidFill>
              <a:latin typeface="+mn-lt"/>
            </a:endParaRPr>
          </a:p>
          <a:p>
            <a:pPr marL="342900" lvl="0" indent="-342900" algn="just">
              <a:buFont typeface="Wingdings" panose="05000000000000000000" pitchFamily="2" charset="2"/>
              <a:buChar char="ü"/>
            </a:pPr>
            <a:r>
              <a:rPr lang="tr-TR" sz="2400" spc="0" dirty="0" smtClean="0">
                <a:solidFill>
                  <a:schemeClr val="tx1"/>
                </a:solidFill>
                <a:latin typeface="+mn-lt"/>
              </a:rPr>
              <a:t>Değişime </a:t>
            </a:r>
            <a:r>
              <a:rPr lang="tr-TR" sz="2400" spc="0" dirty="0">
                <a:solidFill>
                  <a:schemeClr val="tx1"/>
                </a:solidFill>
                <a:latin typeface="+mn-lt"/>
              </a:rPr>
              <a:t>açık olmak</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400" dirty="0" smtClean="0">
                <a:solidFill>
                  <a:schemeClr val="accent3">
                    <a:lumMod val="50000"/>
                  </a:schemeClr>
                </a:solidFill>
              </a:rPr>
              <a:t>Stres İle Başa Çıkmada Bazı Öneriler</a:t>
            </a:r>
            <a:endParaRPr lang="tr-TR" sz="44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254" y="1030485"/>
            <a:ext cx="4769038" cy="3177372"/>
          </a:xfrm>
          <a:prstGeom prst="rect">
            <a:avLst/>
          </a:prstGeom>
          <a:ln>
            <a:noFill/>
          </a:ln>
          <a:effectLst>
            <a:softEdge rad="112500"/>
          </a:effectLst>
        </p:spPr>
      </p:pic>
    </p:spTree>
    <p:extLst>
      <p:ext uri="{BB962C8B-B14F-4D97-AF65-F5344CB8AC3E}">
        <p14:creationId xmlns:p14="http://schemas.microsoft.com/office/powerpoint/2010/main" val="2434553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27552" b="2722"/>
          <a:stretch/>
        </p:blipFill>
        <p:spPr>
          <a:xfrm>
            <a:off x="4000999" y="184598"/>
            <a:ext cx="3810330" cy="1772608"/>
          </a:xfrm>
          <a:prstGeom prst="rect">
            <a:avLst/>
          </a:prstGeom>
        </p:spPr>
      </p:pic>
      <p:sp>
        <p:nvSpPr>
          <p:cNvPr id="4" name="Text Placeholder 2"/>
          <p:cNvSpPr>
            <a:spLocks noGrp="1"/>
          </p:cNvSpPr>
          <p:nvPr>
            <p:ph type="body" sz="quarter" idx="14"/>
          </p:nvPr>
        </p:nvSpPr>
        <p:spPr>
          <a:xfrm>
            <a:off x="224265" y="1030486"/>
            <a:ext cx="7822455" cy="3371697"/>
          </a:xfrm>
        </p:spPr>
        <p:txBody>
          <a:bodyPr/>
          <a:lstStyle/>
          <a:p>
            <a:pPr lvl="0" algn="just"/>
            <a:r>
              <a:rPr lang="tr-TR" sz="2400" spc="0" dirty="0">
                <a:solidFill>
                  <a:srgbClr val="FF0000"/>
                </a:solidFill>
                <a:latin typeface="+mn-lt"/>
              </a:rPr>
              <a:t>1.Bireysel Önlemler: </a:t>
            </a:r>
          </a:p>
          <a:p>
            <a:pPr lvl="0" algn="just"/>
            <a:r>
              <a:rPr lang="tr-TR" sz="2400" spc="0" dirty="0">
                <a:solidFill>
                  <a:srgbClr val="FF0000"/>
                </a:solidFill>
                <a:latin typeface="+mn-lt"/>
              </a:rPr>
              <a:t>Gevşeme teknikleri: </a:t>
            </a:r>
            <a:r>
              <a:rPr lang="tr-TR" sz="2400" spc="0" dirty="0">
                <a:solidFill>
                  <a:schemeClr val="tx1"/>
                </a:solidFill>
                <a:latin typeface="+mn-lt"/>
              </a:rPr>
              <a:t>nefes alma, meditasyon, zihinsel gevşeme teknikleri</a:t>
            </a:r>
          </a:p>
          <a:p>
            <a:pPr lvl="0" algn="just"/>
            <a:r>
              <a:rPr lang="tr-TR" sz="2400" spc="0" dirty="0">
                <a:solidFill>
                  <a:srgbClr val="FF0000"/>
                </a:solidFill>
                <a:latin typeface="+mn-lt"/>
              </a:rPr>
              <a:t>Egzersiz: </a:t>
            </a:r>
            <a:r>
              <a:rPr lang="tr-TR" sz="2400" spc="0" dirty="0">
                <a:solidFill>
                  <a:schemeClr val="tx1"/>
                </a:solidFill>
                <a:latin typeface="+mn-lt"/>
              </a:rPr>
              <a:t>yüzme, hızlı yürüme, aerobik egzersizler</a:t>
            </a:r>
          </a:p>
          <a:p>
            <a:pPr lvl="0" algn="just"/>
            <a:r>
              <a:rPr lang="tr-TR" sz="2400" spc="0" dirty="0">
                <a:solidFill>
                  <a:srgbClr val="FF0000"/>
                </a:solidFill>
                <a:latin typeface="+mn-lt"/>
              </a:rPr>
              <a:t>Diyet: </a:t>
            </a:r>
            <a:r>
              <a:rPr lang="tr-TR" sz="2400" spc="0" dirty="0">
                <a:solidFill>
                  <a:schemeClr val="tx1"/>
                </a:solidFill>
                <a:latin typeface="+mn-lt"/>
              </a:rPr>
              <a:t>Doğru beslenme</a:t>
            </a:r>
          </a:p>
          <a:p>
            <a:pPr lvl="0" algn="just"/>
            <a:r>
              <a:rPr lang="tr-TR" sz="2400" spc="0" dirty="0">
                <a:solidFill>
                  <a:srgbClr val="FF0000"/>
                </a:solidFill>
                <a:latin typeface="+mn-lt"/>
              </a:rPr>
              <a:t>Davranış değişikliğine yönelik eğitimler: </a:t>
            </a:r>
            <a:r>
              <a:rPr lang="tr-TR" sz="2400" spc="0" dirty="0">
                <a:solidFill>
                  <a:schemeClr val="tx1"/>
                </a:solidFill>
                <a:latin typeface="+mn-lt"/>
              </a:rPr>
              <a:t>Stres kaynağını algılamayı değiştirmeye, özgüveni artırmaya ve zaman yönetimi becerisine yönelik </a:t>
            </a:r>
            <a:r>
              <a:rPr lang="tr-TR" sz="2400" spc="0" dirty="0" smtClean="0">
                <a:solidFill>
                  <a:schemeClr val="tx1"/>
                </a:solidFill>
                <a:latin typeface="+mn-lt"/>
              </a:rPr>
              <a:t>eğitimler.</a:t>
            </a:r>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Stres Yönetimi</a:t>
            </a:r>
          </a:p>
        </p:txBody>
      </p:sp>
      <p:pic>
        <p:nvPicPr>
          <p:cNvPr id="8" name="Resim 7"/>
          <p:cNvPicPr>
            <a:picLocks noChangeAspect="1"/>
          </p:cNvPicPr>
          <p:nvPr/>
        </p:nvPicPr>
        <p:blipFill>
          <a:blip r:embed="rId3"/>
          <a:stretch>
            <a:fillRect/>
          </a:stretch>
        </p:blipFill>
        <p:spPr>
          <a:xfrm>
            <a:off x="8725989" y="3812922"/>
            <a:ext cx="3461657" cy="3045078"/>
          </a:xfrm>
          <a:prstGeom prst="ellipse">
            <a:avLst/>
          </a:prstGeom>
          <a:ln>
            <a:noFill/>
          </a:ln>
          <a:effectLst>
            <a:softEdge rad="112500"/>
          </a:effectLst>
        </p:spPr>
      </p:pic>
    </p:spTree>
    <p:extLst>
      <p:ext uri="{BB962C8B-B14F-4D97-AF65-F5344CB8AC3E}">
        <p14:creationId xmlns:p14="http://schemas.microsoft.com/office/powerpoint/2010/main" val="42721620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5" y="1030486"/>
            <a:ext cx="7495884" cy="3371697"/>
          </a:xfrm>
        </p:spPr>
        <p:txBody>
          <a:bodyPr/>
          <a:lstStyle/>
          <a:p>
            <a:pPr lvl="0" algn="just"/>
            <a:r>
              <a:rPr lang="tr-TR" sz="2400" spc="0" dirty="0">
                <a:solidFill>
                  <a:srgbClr val="FF0000"/>
                </a:solidFill>
                <a:latin typeface="+mn-lt"/>
              </a:rPr>
              <a:t>2. Kurumsal Önlemler: </a:t>
            </a:r>
          </a:p>
          <a:p>
            <a:pPr lvl="0" algn="just"/>
            <a:r>
              <a:rPr lang="tr-TR" sz="2400" spc="0" dirty="0">
                <a:solidFill>
                  <a:srgbClr val="FF0000"/>
                </a:solidFill>
                <a:latin typeface="+mn-lt"/>
              </a:rPr>
              <a:t>Çalışma koşullarının iyileştirilmesi</a:t>
            </a:r>
            <a:r>
              <a:rPr lang="tr-TR" sz="2400" spc="0" dirty="0">
                <a:solidFill>
                  <a:schemeClr val="tx1"/>
                </a:solidFill>
                <a:latin typeface="+mn-lt"/>
              </a:rPr>
              <a:t> (</a:t>
            </a:r>
            <a:r>
              <a:rPr lang="tr-TR" sz="2400" spc="0" dirty="0">
                <a:solidFill>
                  <a:srgbClr val="FF0000"/>
                </a:solidFill>
                <a:latin typeface="+mn-lt"/>
              </a:rPr>
              <a:t>gürültü. titreşim, toz, ergonomi, </a:t>
            </a:r>
            <a:r>
              <a:rPr lang="tr-TR" sz="2400" spc="0" dirty="0" err="1">
                <a:solidFill>
                  <a:srgbClr val="FF0000"/>
                </a:solidFill>
                <a:latin typeface="+mn-lt"/>
              </a:rPr>
              <a:t>vb</a:t>
            </a:r>
            <a:r>
              <a:rPr lang="tr-TR" sz="2400" spc="0" dirty="0">
                <a:solidFill>
                  <a:schemeClr val="tx1"/>
                </a:solidFill>
                <a:latin typeface="+mn-lt"/>
              </a:rPr>
              <a:t>) ve aşırı iş yüküne yönelik önlemler</a:t>
            </a:r>
          </a:p>
          <a:p>
            <a:pPr lvl="0" algn="just"/>
            <a:r>
              <a:rPr lang="tr-TR" sz="2400" spc="0" dirty="0">
                <a:solidFill>
                  <a:schemeClr val="tx1"/>
                </a:solidFill>
                <a:latin typeface="+mn-lt"/>
              </a:rPr>
              <a:t>Denetim: Çalışana </a:t>
            </a:r>
            <a:r>
              <a:rPr lang="tr-TR" sz="2400" spc="0" dirty="0">
                <a:solidFill>
                  <a:srgbClr val="FF0000"/>
                </a:solidFill>
                <a:latin typeface="+mn-lt"/>
              </a:rPr>
              <a:t>kendi yaptığı işi denetleme hakkı verilmesi</a:t>
            </a:r>
            <a:r>
              <a:rPr lang="tr-TR" sz="2400" spc="0" dirty="0">
                <a:solidFill>
                  <a:schemeClr val="tx1"/>
                </a:solidFill>
                <a:latin typeface="+mn-lt"/>
              </a:rPr>
              <a:t> stresi azaltır, mesela makine hızına uyum sağlamak zorunda kalan işçilerde kitlesel stres belirtileri (</a:t>
            </a:r>
            <a:r>
              <a:rPr lang="tr-TR" sz="2400" spc="0" dirty="0" err="1">
                <a:solidFill>
                  <a:schemeClr val="tx1"/>
                </a:solidFill>
                <a:latin typeface="+mn-lt"/>
              </a:rPr>
              <a:t>başağrısı</a:t>
            </a:r>
            <a:r>
              <a:rPr lang="tr-TR" sz="2400" spc="0" dirty="0">
                <a:solidFill>
                  <a:schemeClr val="tx1"/>
                </a:solidFill>
                <a:latin typeface="+mn-lt"/>
              </a:rPr>
              <a:t>, </a:t>
            </a:r>
            <a:r>
              <a:rPr lang="tr-TR" sz="2400" spc="0" dirty="0" err="1">
                <a:solidFill>
                  <a:schemeClr val="tx1"/>
                </a:solidFill>
                <a:latin typeface="+mn-lt"/>
              </a:rPr>
              <a:t>başdönmesi</a:t>
            </a:r>
            <a:r>
              <a:rPr lang="tr-TR" sz="2400" spc="0" dirty="0">
                <a:solidFill>
                  <a:schemeClr val="tx1"/>
                </a:solidFill>
                <a:latin typeface="+mn-lt"/>
              </a:rPr>
              <a:t>, halsizlik, kalp </a:t>
            </a:r>
            <a:r>
              <a:rPr lang="tr-TR" sz="2400" spc="0" dirty="0" err="1">
                <a:solidFill>
                  <a:schemeClr val="tx1"/>
                </a:solidFill>
                <a:latin typeface="+mn-lt"/>
              </a:rPr>
              <a:t>danar</a:t>
            </a:r>
            <a:r>
              <a:rPr lang="tr-TR" sz="2400" spc="0" dirty="0">
                <a:solidFill>
                  <a:schemeClr val="tx1"/>
                </a:solidFill>
                <a:latin typeface="+mn-lt"/>
              </a:rPr>
              <a:t> hastalıkları, işten ayrılma, </a:t>
            </a:r>
            <a:r>
              <a:rPr lang="tr-TR" sz="2400" spc="0" dirty="0" err="1">
                <a:solidFill>
                  <a:schemeClr val="tx1"/>
                </a:solidFill>
                <a:latin typeface="+mn-lt"/>
              </a:rPr>
              <a:t>vb</a:t>
            </a:r>
            <a:r>
              <a:rPr lang="tr-TR" sz="2400" spc="0" dirty="0">
                <a:solidFill>
                  <a:schemeClr val="tx1"/>
                </a:solidFill>
                <a:latin typeface="+mn-lt"/>
              </a:rPr>
              <a:t>) ortaya çıkabilmektedir. Makinanın ayarını denetleme görevi işçiye verilirse, işçi bunu kendi yeteneklerine uygun hale getirebilir.</a:t>
            </a:r>
          </a:p>
          <a:p>
            <a:pPr lvl="0" algn="just"/>
            <a:r>
              <a:rPr lang="tr-TR" sz="2400" spc="0" dirty="0">
                <a:solidFill>
                  <a:schemeClr val="tx1"/>
                </a:solidFill>
                <a:latin typeface="+mn-lt"/>
              </a:rPr>
              <a:t>Katılım: İşçiye </a:t>
            </a:r>
            <a:r>
              <a:rPr lang="tr-TR" sz="2400" spc="0" dirty="0">
                <a:solidFill>
                  <a:srgbClr val="FF0000"/>
                </a:solidFill>
                <a:latin typeface="+mn-lt"/>
              </a:rPr>
              <a:t>karar verme sürecine katılma, sorumluluk alma (özerklik) </a:t>
            </a:r>
            <a:r>
              <a:rPr lang="tr-TR" sz="2400" spc="0" dirty="0">
                <a:solidFill>
                  <a:schemeClr val="tx1"/>
                </a:solidFill>
                <a:latin typeface="+mn-lt"/>
              </a:rPr>
              <a:t>ve </a:t>
            </a:r>
            <a:r>
              <a:rPr lang="tr-TR" sz="2400" spc="0" dirty="0">
                <a:solidFill>
                  <a:srgbClr val="FF0000"/>
                </a:solidFill>
                <a:latin typeface="+mn-lt"/>
              </a:rPr>
              <a:t>esnek çalışma </a:t>
            </a:r>
            <a:r>
              <a:rPr lang="tr-TR" sz="2400" spc="0" dirty="0">
                <a:solidFill>
                  <a:schemeClr val="tx1"/>
                </a:solidFill>
                <a:latin typeface="+mn-lt"/>
              </a:rPr>
              <a:t>hakları tanınabilir. İşçinin verilen kararlara katılması, işbirliği ve iletişim, </a:t>
            </a:r>
            <a:r>
              <a:rPr lang="tr-TR" sz="2400" spc="0" dirty="0" err="1" smtClean="0">
                <a:solidFill>
                  <a:schemeClr val="tx1"/>
                </a:solidFill>
                <a:latin typeface="+mn-lt"/>
              </a:rPr>
              <a:t>duygudurumu</a:t>
            </a:r>
            <a:r>
              <a:rPr lang="tr-TR" sz="2400" spc="0" dirty="0" smtClean="0">
                <a:solidFill>
                  <a:schemeClr val="tx1"/>
                </a:solidFill>
                <a:latin typeface="+mn-lt"/>
              </a:rPr>
              <a:t> </a:t>
            </a:r>
            <a:r>
              <a:rPr lang="tr-TR" sz="2400" spc="0" dirty="0">
                <a:solidFill>
                  <a:schemeClr val="tx1"/>
                </a:solidFill>
                <a:latin typeface="+mn-lt"/>
              </a:rPr>
              <a:t>ve performansı olumlu etkilemektedir.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Stres Yönetimi</a:t>
            </a:r>
          </a:p>
        </p:txBody>
      </p:sp>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Tree>
    <p:extLst>
      <p:ext uri="{BB962C8B-B14F-4D97-AF65-F5344CB8AC3E}">
        <p14:creationId xmlns:p14="http://schemas.microsoft.com/office/powerpoint/2010/main" val="33248792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
        <p:nvSpPr>
          <p:cNvPr id="4" name="Text Placeholder 2"/>
          <p:cNvSpPr>
            <a:spLocks noGrp="1"/>
          </p:cNvSpPr>
          <p:nvPr>
            <p:ph type="body" sz="quarter" idx="14"/>
          </p:nvPr>
        </p:nvSpPr>
        <p:spPr>
          <a:xfrm>
            <a:off x="224265" y="1030487"/>
            <a:ext cx="7495884" cy="5435627"/>
          </a:xfrm>
        </p:spPr>
        <p:txBody>
          <a:bodyPr/>
          <a:lstStyle/>
          <a:p>
            <a:pPr lvl="0" algn="just"/>
            <a:r>
              <a:rPr lang="tr-TR" sz="2400" spc="0" dirty="0">
                <a:solidFill>
                  <a:srgbClr val="FF0000"/>
                </a:solidFill>
                <a:latin typeface="+mn-lt"/>
              </a:rPr>
              <a:t>3. Koruma Önlemleri:</a:t>
            </a:r>
          </a:p>
          <a:p>
            <a:pPr lvl="0" algn="just"/>
            <a:r>
              <a:rPr lang="tr-TR" sz="2400" u="sng" spc="0" dirty="0">
                <a:solidFill>
                  <a:srgbClr val="FF0000"/>
                </a:solidFill>
                <a:latin typeface="+mn-lt"/>
              </a:rPr>
              <a:t>Birincil koruma:</a:t>
            </a:r>
            <a:r>
              <a:rPr lang="tr-TR" sz="2400" spc="0" dirty="0">
                <a:solidFill>
                  <a:srgbClr val="FF0000"/>
                </a:solidFill>
                <a:latin typeface="+mn-lt"/>
              </a:rPr>
              <a:t> Kaynağında yok etmek, stres ortamının ortaya çıkmaması için alınan önlemleri içerir.</a:t>
            </a:r>
          </a:p>
          <a:p>
            <a:pPr lvl="0" algn="just"/>
            <a:r>
              <a:rPr lang="tr-TR" sz="2400" spc="0" dirty="0">
                <a:solidFill>
                  <a:srgbClr val="FF0000"/>
                </a:solidFill>
                <a:latin typeface="+mn-lt"/>
              </a:rPr>
              <a:t>Politikaların yeniden gözden geçirilmesi, </a:t>
            </a:r>
            <a:r>
              <a:rPr lang="tr-TR" sz="2400" spc="0" dirty="0">
                <a:solidFill>
                  <a:schemeClr val="tx1"/>
                </a:solidFill>
                <a:latin typeface="+mn-lt"/>
              </a:rPr>
              <a:t>işçilerle</a:t>
            </a:r>
            <a:r>
              <a:rPr lang="tr-TR" sz="2400" spc="0" dirty="0">
                <a:solidFill>
                  <a:srgbClr val="FF0000"/>
                </a:solidFill>
                <a:latin typeface="+mn-lt"/>
              </a:rPr>
              <a:t> anket </a:t>
            </a:r>
            <a:r>
              <a:rPr lang="tr-TR" sz="2400" spc="0" dirty="0">
                <a:solidFill>
                  <a:schemeClr val="tx1"/>
                </a:solidFill>
                <a:latin typeface="+mn-lt"/>
              </a:rPr>
              <a:t>yapılarak</a:t>
            </a:r>
            <a:r>
              <a:rPr lang="tr-TR" sz="2400" spc="0" dirty="0">
                <a:solidFill>
                  <a:srgbClr val="FF0000"/>
                </a:solidFill>
                <a:latin typeface="+mn-lt"/>
              </a:rPr>
              <a:t> sorunların belirlenmesi </a:t>
            </a:r>
            <a:r>
              <a:rPr lang="tr-TR" sz="2400" spc="0" dirty="0">
                <a:solidFill>
                  <a:schemeClr val="tx1"/>
                </a:solidFill>
                <a:latin typeface="+mn-lt"/>
              </a:rPr>
              <a:t>ve</a:t>
            </a:r>
            <a:r>
              <a:rPr lang="tr-TR" sz="2400" spc="0" dirty="0">
                <a:solidFill>
                  <a:srgbClr val="FF0000"/>
                </a:solidFill>
                <a:latin typeface="+mn-lt"/>
              </a:rPr>
              <a:t> stres seviyelerinin ölçülmesi</a:t>
            </a:r>
          </a:p>
          <a:p>
            <a:pPr lvl="0" algn="just"/>
            <a:r>
              <a:rPr lang="tr-TR" sz="2400" spc="0" dirty="0">
                <a:solidFill>
                  <a:srgbClr val="FF0000"/>
                </a:solidFill>
                <a:latin typeface="+mn-lt"/>
              </a:rPr>
              <a:t>Sağlıklı ve destekleyici bir çalışma çevresi oluşturulması </a:t>
            </a:r>
            <a:r>
              <a:rPr lang="tr-TR" sz="2400" spc="0" dirty="0">
                <a:solidFill>
                  <a:schemeClr val="tx1"/>
                </a:solidFill>
                <a:latin typeface="+mn-lt"/>
              </a:rPr>
              <a:t>(danışmanlık, destek birimleri, bireysel gelişim </a:t>
            </a:r>
            <a:r>
              <a:rPr lang="tr-TR" sz="2400" spc="0" dirty="0" smtClean="0">
                <a:solidFill>
                  <a:schemeClr val="tx1"/>
                </a:solidFill>
                <a:latin typeface="+mn-lt"/>
              </a:rPr>
              <a:t>metotları, </a:t>
            </a:r>
            <a:r>
              <a:rPr lang="tr-TR" sz="2400" spc="0" dirty="0">
                <a:solidFill>
                  <a:schemeClr val="tx1"/>
                </a:solidFill>
                <a:latin typeface="+mn-lt"/>
              </a:rPr>
              <a:t>işçi sorunlarına destekleyici yaklaşım</a:t>
            </a:r>
            <a:r>
              <a:rPr lang="tr-TR" sz="2400" spc="0" dirty="0" smtClean="0">
                <a:solidFill>
                  <a:schemeClr val="tx1"/>
                </a:solidFill>
                <a:latin typeface="+mn-lt"/>
              </a:rPr>
              <a:t>)</a:t>
            </a:r>
          </a:p>
          <a:p>
            <a:pPr lvl="0" algn="just"/>
            <a:r>
              <a:rPr lang="tr-TR" sz="2400" u="sng" spc="0" dirty="0">
                <a:solidFill>
                  <a:srgbClr val="FF0000"/>
                </a:solidFill>
                <a:latin typeface="+mn-lt"/>
              </a:rPr>
              <a:t>İkincil koruma: </a:t>
            </a:r>
          </a:p>
          <a:p>
            <a:pPr lvl="0" algn="just"/>
            <a:r>
              <a:rPr lang="tr-TR" sz="2400" spc="0" dirty="0">
                <a:solidFill>
                  <a:srgbClr val="FF0000"/>
                </a:solidFill>
                <a:latin typeface="+mn-lt"/>
              </a:rPr>
              <a:t>Eğitim ile işçiye stresle başa çıkma becerisi kazandırılması </a:t>
            </a:r>
            <a:r>
              <a:rPr lang="tr-TR" sz="2400" spc="0" dirty="0">
                <a:solidFill>
                  <a:schemeClr val="tx1"/>
                </a:solidFill>
                <a:latin typeface="+mn-lt"/>
              </a:rPr>
              <a:t>(sağlık muayeneleri, sağlıklı beslenme eğitimleri, sportif faaliyet imkanları tanınması, alkol ve sigaraya karşı faaliyetler, gündelik yaşam konusunda danışmanlık, </a:t>
            </a:r>
            <a:r>
              <a:rPr lang="tr-TR" sz="2400" spc="0" dirty="0" err="1">
                <a:solidFill>
                  <a:schemeClr val="tx1"/>
                </a:solidFill>
                <a:latin typeface="+mn-lt"/>
              </a:rPr>
              <a:t>vb</a:t>
            </a:r>
            <a:r>
              <a:rPr lang="tr-TR" sz="2400" spc="0" dirty="0">
                <a:solidFill>
                  <a:schemeClr val="tx1"/>
                </a:solidFill>
                <a:latin typeface="+mn-lt"/>
              </a:rPr>
              <a:t>)</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Stres Yönetimi</a:t>
            </a:r>
          </a:p>
        </p:txBody>
      </p:sp>
    </p:spTree>
    <p:extLst>
      <p:ext uri="{BB962C8B-B14F-4D97-AF65-F5344CB8AC3E}">
        <p14:creationId xmlns:p14="http://schemas.microsoft.com/office/powerpoint/2010/main" val="1023304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clrChange>
              <a:clrFrom>
                <a:srgbClr val="9AE1E5"/>
              </a:clrFrom>
              <a:clrTo>
                <a:srgbClr val="9AE1E5">
                  <a:alpha val="0"/>
                </a:srgbClr>
              </a:clrTo>
            </a:clrChange>
            <a:extLst>
              <a:ext uri="{28A0092B-C50C-407E-A947-70E740481C1C}">
                <a14:useLocalDpi xmlns:a14="http://schemas.microsoft.com/office/drawing/2010/main" val="0"/>
              </a:ext>
            </a:extLst>
          </a:blip>
          <a:stretch>
            <a:fillRect/>
          </a:stretch>
        </p:blipFill>
        <p:spPr>
          <a:xfrm>
            <a:off x="6309543" y="3108960"/>
            <a:ext cx="5882457" cy="3749040"/>
          </a:xfrm>
          <a:prstGeom prst="rect">
            <a:avLst/>
          </a:prstGeom>
        </p:spPr>
      </p:pic>
      <p:sp>
        <p:nvSpPr>
          <p:cNvPr id="4" name="Text Placeholder 2"/>
          <p:cNvSpPr>
            <a:spLocks noGrp="1"/>
          </p:cNvSpPr>
          <p:nvPr>
            <p:ph type="body" sz="quarter" idx="14"/>
          </p:nvPr>
        </p:nvSpPr>
        <p:spPr>
          <a:xfrm>
            <a:off x="224265" y="1030487"/>
            <a:ext cx="7495884" cy="5435627"/>
          </a:xfrm>
        </p:spPr>
        <p:txBody>
          <a:bodyPr/>
          <a:lstStyle/>
          <a:p>
            <a:pPr lvl="0" algn="just"/>
            <a:r>
              <a:rPr lang="tr-TR" sz="2400" spc="0" dirty="0">
                <a:solidFill>
                  <a:srgbClr val="FF0000"/>
                </a:solidFill>
                <a:latin typeface="+mn-lt"/>
              </a:rPr>
              <a:t>3. Koruma Önlemleri:</a:t>
            </a:r>
          </a:p>
          <a:p>
            <a:pPr lvl="0" algn="just"/>
            <a:r>
              <a:rPr lang="tr-TR" sz="2400" spc="0" dirty="0" smtClean="0">
                <a:solidFill>
                  <a:srgbClr val="FF0000"/>
                </a:solidFill>
                <a:latin typeface="+mn-lt"/>
              </a:rPr>
              <a:t>Üçüncül </a:t>
            </a:r>
            <a:r>
              <a:rPr lang="tr-TR" sz="2400" spc="0" dirty="0">
                <a:solidFill>
                  <a:srgbClr val="FF0000"/>
                </a:solidFill>
                <a:latin typeface="+mn-lt"/>
              </a:rPr>
              <a:t>koruma: </a:t>
            </a:r>
          </a:p>
          <a:p>
            <a:pPr lvl="0" algn="just"/>
            <a:r>
              <a:rPr lang="tr-TR" sz="2400" spc="0" dirty="0">
                <a:solidFill>
                  <a:schemeClr val="tx1"/>
                </a:solidFill>
                <a:latin typeface="+mn-lt"/>
              </a:rPr>
              <a:t>İşçilerde ortaya çıkabilecek </a:t>
            </a:r>
            <a:r>
              <a:rPr lang="tr-TR" sz="2400" spc="0" dirty="0">
                <a:solidFill>
                  <a:srgbClr val="FF0000"/>
                </a:solidFill>
                <a:latin typeface="+mn-lt"/>
              </a:rPr>
              <a:t>akıl sağlığı sorunlarının erken tespiti </a:t>
            </a:r>
            <a:r>
              <a:rPr lang="tr-TR" sz="2400" spc="0" dirty="0">
                <a:solidFill>
                  <a:schemeClr val="tx1"/>
                </a:solidFill>
                <a:latin typeface="+mn-lt"/>
              </a:rPr>
              <a:t>ile, gizlilik ve etik kurallara uyarak, işçinin profesyonel ekiplerden destek almasını, </a:t>
            </a:r>
            <a:r>
              <a:rPr lang="tr-TR" sz="2400" spc="0" dirty="0" err="1">
                <a:solidFill>
                  <a:srgbClr val="FF0000"/>
                </a:solidFill>
                <a:latin typeface="+mn-lt"/>
              </a:rPr>
              <a:t>rehabilite</a:t>
            </a:r>
            <a:r>
              <a:rPr lang="tr-TR" sz="2400" spc="0" dirty="0">
                <a:solidFill>
                  <a:srgbClr val="FF0000"/>
                </a:solidFill>
                <a:latin typeface="+mn-lt"/>
              </a:rPr>
              <a:t> edilmesini ve işten atılmadan işe tekrar kazandırılmasına yönelik çalışmaları </a:t>
            </a:r>
            <a:r>
              <a:rPr lang="tr-TR" sz="2400" spc="0" dirty="0">
                <a:solidFill>
                  <a:schemeClr val="tx1"/>
                </a:solidFill>
                <a:latin typeface="+mn-lt"/>
              </a:rPr>
              <a:t>kapsar. </a:t>
            </a:r>
          </a:p>
          <a:p>
            <a:pPr lvl="0" algn="just"/>
            <a:r>
              <a:rPr lang="tr-TR" sz="2400" spc="0" dirty="0">
                <a:solidFill>
                  <a:schemeClr val="tx1"/>
                </a:solidFill>
                <a:latin typeface="+mn-lt"/>
              </a:rPr>
              <a:t>  İşçilerin kendi kişisel çabaları ile yenemeyeceği sorunlar vardır, bu sorunlar kurumsal ön çalışma ile ortaya konulmalı ve  buna yönelik gerekli önlemler ve düzenlemeler yapılmalıdır.</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Stres Yönetimi</a:t>
            </a:r>
          </a:p>
        </p:txBody>
      </p:sp>
    </p:spTree>
    <p:extLst>
      <p:ext uri="{BB962C8B-B14F-4D97-AF65-F5344CB8AC3E}">
        <p14:creationId xmlns:p14="http://schemas.microsoft.com/office/powerpoint/2010/main" val="706839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99494" cy="5736073"/>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DSÖ verilerine göre, tütün ürünlerini kullananların yarısı, tütüne bağlı hastalıklardan dolayı hayatını kaybetmektedir.</a:t>
            </a:r>
          </a:p>
          <a:p>
            <a:pPr marL="342900" lvl="0" indent="-342900" algn="just">
              <a:buFont typeface="Wingdings" panose="05000000000000000000" pitchFamily="2" charset="2"/>
              <a:buChar char="§"/>
            </a:pPr>
            <a:r>
              <a:rPr lang="tr-TR" sz="2400" spc="0" dirty="0">
                <a:solidFill>
                  <a:schemeClr val="tx1"/>
                </a:solidFill>
                <a:latin typeface="+mn-lt"/>
              </a:rPr>
              <a:t>Her yıl 8 milyondan fazla kişi, tütün kullanımına bağlı hastalıklar nedeniyle hayatını kaybetmektedir, bunlardan 1.2 milyonu aslında sigara içmeyen, ancak sigara içilen ortamda bulunmak (pasif içicilik) nedeniyledir.</a:t>
            </a:r>
          </a:p>
          <a:p>
            <a:pPr marL="342900" lvl="0" indent="-342900" algn="just">
              <a:buFont typeface="Wingdings" panose="05000000000000000000" pitchFamily="2" charset="2"/>
              <a:buChar char="§"/>
            </a:pPr>
            <a:r>
              <a:rPr lang="tr-TR" sz="2400" spc="0" dirty="0">
                <a:solidFill>
                  <a:schemeClr val="tx1"/>
                </a:solidFill>
                <a:latin typeface="+mn-lt"/>
              </a:rPr>
              <a:t>Tütün ürünleri, en çok sigara şeklinde olmakla birlikte, nargile</a:t>
            </a:r>
            <a:r>
              <a:rPr lang="tr-TR" sz="2400" spc="0" dirty="0" smtClean="0">
                <a:solidFill>
                  <a:schemeClr val="tx1"/>
                </a:solidFill>
                <a:latin typeface="+mn-lt"/>
              </a:rPr>
              <a:t>, puro</a:t>
            </a:r>
            <a:r>
              <a:rPr lang="tr-TR" sz="2400" spc="0" dirty="0">
                <a:solidFill>
                  <a:schemeClr val="tx1"/>
                </a:solidFill>
                <a:latin typeface="+mn-lt"/>
              </a:rPr>
              <a:t>, pipo, kendisi saranlar ve dumansız tütün ürünleri şeklinde de olabilmektedir. Tütün ürünleri üretiminde çalışanlar, yeşil tütün hastalığına yakalanabilmektedir</a:t>
            </a:r>
            <a:r>
              <a:rPr lang="tr-TR" sz="2400" spc="0" dirty="0" smtClean="0">
                <a:solidFill>
                  <a:schemeClr val="tx1"/>
                </a:solidFill>
                <a:latin typeface="+mn-lt"/>
              </a:rPr>
              <a:t>.</a:t>
            </a:r>
          </a:p>
          <a:p>
            <a:pPr marL="342900" lvl="0" indent="-342900" algn="just">
              <a:buFont typeface="Wingdings" panose="05000000000000000000" pitchFamily="2" charset="2"/>
              <a:buChar char="§"/>
            </a:pPr>
            <a:r>
              <a:rPr lang="tr-TR" sz="2400" spc="0" dirty="0">
                <a:solidFill>
                  <a:schemeClr val="tx1"/>
                </a:solidFill>
                <a:latin typeface="+mn-lt"/>
              </a:rPr>
              <a:t>Sigara içenler, hem sigaraya, hem de ortaya çıkardığı hastalıklara ödedikleri paralar nedeniyle fakirleşmektedir.</a:t>
            </a:r>
          </a:p>
          <a:p>
            <a:pPr marL="342900" lvl="0" indent="-342900" algn="just">
              <a:buFont typeface="Wingdings" panose="05000000000000000000" pitchFamily="2" charset="2"/>
              <a:buChar char="§"/>
            </a:pPr>
            <a:endParaRPr lang="tr-TR" sz="2400" spc="0" dirty="0" smtClean="0">
              <a:solidFill>
                <a:schemeClr val="tx1"/>
              </a:solidFill>
              <a:latin typeface="+mn-lt"/>
            </a:endParaRP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Tütün Ürünlerinin Zararları ve Pasif </a:t>
            </a:r>
            <a:r>
              <a:rPr lang="tr-TR" sz="4800" dirty="0" err="1" smtClean="0">
                <a:solidFill>
                  <a:schemeClr val="accent3">
                    <a:lumMod val="50000"/>
                  </a:schemeClr>
                </a:solidFill>
              </a:rPr>
              <a:t>Etkilenim</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244662" y="1030485"/>
            <a:ext cx="4754880" cy="5114057"/>
          </a:xfrm>
          <a:prstGeom prst="rect">
            <a:avLst/>
          </a:prstGeom>
        </p:spPr>
      </p:pic>
    </p:spTree>
    <p:extLst>
      <p:ext uri="{BB962C8B-B14F-4D97-AF65-F5344CB8AC3E}">
        <p14:creationId xmlns:p14="http://schemas.microsoft.com/office/powerpoint/2010/main" val="29934640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99494" cy="5114055"/>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Her yıl yaklaşık 65000 çocuk, pasif içicilik nedeniyle hayatını kaybetmektedir.</a:t>
            </a:r>
          </a:p>
          <a:p>
            <a:pPr marL="342900" lvl="0" indent="-342900" algn="just">
              <a:buFont typeface="Wingdings" panose="05000000000000000000" pitchFamily="2" charset="2"/>
              <a:buChar char="§"/>
            </a:pPr>
            <a:r>
              <a:rPr lang="tr-TR" sz="2400" spc="0" dirty="0">
                <a:solidFill>
                  <a:schemeClr val="tx1"/>
                </a:solidFill>
                <a:latin typeface="+mn-lt"/>
              </a:rPr>
              <a:t>Dumansız hava kuralları uygulanırsa, hem pasif içicilik önlenmekte, hem de sigara içenlerin bırakma eğilimi artmaktadır. </a:t>
            </a:r>
          </a:p>
          <a:p>
            <a:pPr marL="342900" lvl="0" indent="-342900" algn="just">
              <a:buFont typeface="Wingdings" panose="05000000000000000000" pitchFamily="2" charset="2"/>
              <a:buChar char="§"/>
            </a:pPr>
            <a:r>
              <a:rPr lang="tr-TR" sz="2400" spc="0" dirty="0">
                <a:solidFill>
                  <a:schemeClr val="tx1"/>
                </a:solidFill>
                <a:latin typeface="+mn-lt"/>
              </a:rPr>
              <a:t>Sigaranın verdiği zararları önlemek için etkili diğer yöntemler ise, güçlü, görsel, güvenilir medya kampanyaları, sigara reklamlarının yasaklanması, verginin artırılması, bırakmak isteyenlere destek sağlanması, sigara kadar zararlı olmayan tütün ürünleri kullanılması (ısıtılmış tütün ürünleri, e sigara, ENDS, ENNDS) şeklinde olabilir.</a:t>
            </a:r>
          </a:p>
          <a:p>
            <a:pPr marL="342900" lvl="0" indent="-342900" algn="just">
              <a:buFont typeface="Wingdings" panose="05000000000000000000" pitchFamily="2" charset="2"/>
              <a:buChar char="§"/>
            </a:pPr>
            <a:r>
              <a:rPr lang="tr-TR" sz="2400" spc="0" dirty="0">
                <a:solidFill>
                  <a:schemeClr val="tx1"/>
                </a:solidFill>
                <a:latin typeface="+mn-lt"/>
              </a:rPr>
              <a:t>Her yıl 31 Mayıs, sigarayı bırakma günü olarak kutlanmaktadır</a:t>
            </a:r>
            <a:r>
              <a:rPr lang="tr-TR" sz="2400" spc="0" dirty="0" smtClean="0">
                <a:solidFill>
                  <a:schemeClr val="tx1"/>
                </a:solidFill>
                <a:latin typeface="+mn-lt"/>
              </a:rPr>
              <a:t>.</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Tütün Ürünlerinin Zararları ve Pasif </a:t>
            </a:r>
            <a:r>
              <a:rPr lang="tr-TR" sz="4800" dirty="0" err="1" smtClean="0">
                <a:solidFill>
                  <a:schemeClr val="accent3">
                    <a:lumMod val="50000"/>
                  </a:schemeClr>
                </a:solidFill>
              </a:rPr>
              <a:t>Etkilenim</a:t>
            </a:r>
            <a:endParaRPr lang="tr-TR" sz="4800" dirty="0">
              <a:solidFill>
                <a:schemeClr val="accent3">
                  <a:lumMod val="50000"/>
                </a:schemeClr>
              </a:solidFill>
            </a:endParaRPr>
          </a:p>
        </p:txBody>
      </p:sp>
      <p:pic>
        <p:nvPicPr>
          <p:cNvPr id="2" name="Resim 1"/>
          <p:cNvPicPr>
            <a:picLocks noChangeAspect="1"/>
          </p:cNvPicPr>
          <p:nvPr/>
        </p:nvPicPr>
        <p:blipFill>
          <a:blip r:embed="rId2"/>
          <a:stretch>
            <a:fillRect/>
          </a:stretch>
        </p:blipFill>
        <p:spPr>
          <a:xfrm>
            <a:off x="7244662" y="1030485"/>
            <a:ext cx="4754880" cy="5114057"/>
          </a:xfrm>
          <a:prstGeom prst="rect">
            <a:avLst/>
          </a:prstGeom>
        </p:spPr>
      </p:pic>
    </p:spTree>
    <p:extLst>
      <p:ext uri="{BB962C8B-B14F-4D97-AF65-F5344CB8AC3E}">
        <p14:creationId xmlns:p14="http://schemas.microsoft.com/office/powerpoint/2010/main" val="1461592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17049" cy="5670759"/>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Tütün yaprakları, ilk olarak Kızılderililer tarafından keşfedilmiştir ve hızla </a:t>
            </a:r>
            <a:r>
              <a:rPr lang="tr-TR" sz="2400" spc="0" dirty="0" err="1">
                <a:solidFill>
                  <a:schemeClr val="tx1"/>
                </a:solidFill>
                <a:latin typeface="+mn-lt"/>
              </a:rPr>
              <a:t>Avrupaya</a:t>
            </a:r>
            <a:r>
              <a:rPr lang="tr-TR" sz="2400" spc="0" dirty="0">
                <a:solidFill>
                  <a:schemeClr val="tx1"/>
                </a:solidFill>
                <a:latin typeface="+mn-lt"/>
              </a:rPr>
              <a:t> yayılmıştır. Sigara şeklinde kullanılması ise 20. yüzyılda popüler hale gelmiştir.</a:t>
            </a:r>
          </a:p>
          <a:p>
            <a:pPr marL="342900" lvl="0" indent="-342900" algn="just">
              <a:buFont typeface="Wingdings" panose="05000000000000000000" pitchFamily="2" charset="2"/>
              <a:buChar char="§"/>
            </a:pPr>
            <a:r>
              <a:rPr lang="tr-TR" sz="2400" spc="0" dirty="0">
                <a:solidFill>
                  <a:schemeClr val="tx1"/>
                </a:solidFill>
                <a:latin typeface="+mn-lt"/>
              </a:rPr>
              <a:t>Bağımlılık yapıcı etkisi, daha çok içindeki nikotine bağlıdır. Sigara bağımlıları, nikotinin hem psikolojik etkileri için, hem de bırakınca görülen çekilme belirtileri nedeniyle sigaraya devam ihtiyacı duyar.</a:t>
            </a:r>
          </a:p>
          <a:p>
            <a:pPr marL="342900" lvl="0" indent="-342900" algn="just">
              <a:buFont typeface="Wingdings" panose="05000000000000000000" pitchFamily="2" charset="2"/>
              <a:buChar char="§"/>
            </a:pPr>
            <a:r>
              <a:rPr lang="tr-TR" sz="2400" spc="0" dirty="0">
                <a:solidFill>
                  <a:schemeClr val="tx1"/>
                </a:solidFill>
                <a:latin typeface="+mn-lt"/>
              </a:rPr>
              <a:t>Yanmamış, işlem görmüş tütün, nikotin, </a:t>
            </a:r>
            <a:r>
              <a:rPr lang="tr-TR" sz="2400" spc="0" dirty="0" err="1">
                <a:solidFill>
                  <a:schemeClr val="tx1"/>
                </a:solidFill>
                <a:latin typeface="+mn-lt"/>
              </a:rPr>
              <a:t>karsinojen</a:t>
            </a:r>
            <a:r>
              <a:rPr lang="tr-TR" sz="2400" spc="0" dirty="0">
                <a:solidFill>
                  <a:schemeClr val="tx1"/>
                </a:solidFill>
                <a:latin typeface="+mn-lt"/>
              </a:rPr>
              <a:t> ve </a:t>
            </a:r>
            <a:r>
              <a:rPr lang="tr-TR" sz="2400" spc="0" dirty="0" err="1">
                <a:solidFill>
                  <a:schemeClr val="tx1"/>
                </a:solidFill>
                <a:latin typeface="+mn-lt"/>
              </a:rPr>
              <a:t>toksik</a:t>
            </a:r>
            <a:r>
              <a:rPr lang="tr-TR" sz="2400" spc="0" dirty="0">
                <a:solidFill>
                  <a:schemeClr val="tx1"/>
                </a:solidFill>
                <a:latin typeface="+mn-lt"/>
              </a:rPr>
              <a:t> maddeler içerir. Yandığı zaman, tütün yapraklarının buharlaşması ve kullanılan kimyasal maddelere bağlı olarak, 7000den fazla bileşik ortaya çıkmaktadır. Oluşan buharın, </a:t>
            </a:r>
            <a:r>
              <a:rPr lang="tr-TR" sz="2400" spc="0" dirty="0" err="1">
                <a:solidFill>
                  <a:schemeClr val="tx1"/>
                </a:solidFill>
                <a:latin typeface="+mn-lt"/>
              </a:rPr>
              <a:t>aerosol</a:t>
            </a:r>
            <a:r>
              <a:rPr lang="tr-TR" sz="2400" spc="0" dirty="0">
                <a:solidFill>
                  <a:schemeClr val="tx1"/>
                </a:solidFill>
                <a:latin typeface="+mn-lt"/>
              </a:rPr>
              <a:t> ve duman fazları vardır. </a:t>
            </a:r>
            <a:r>
              <a:rPr lang="tr-TR" sz="2400" spc="0" dirty="0" err="1">
                <a:solidFill>
                  <a:schemeClr val="tx1"/>
                </a:solidFill>
                <a:latin typeface="+mn-lt"/>
              </a:rPr>
              <a:t>Aerosoller</a:t>
            </a:r>
            <a:r>
              <a:rPr lang="tr-TR" sz="2400" spc="0" dirty="0">
                <a:solidFill>
                  <a:schemeClr val="tx1"/>
                </a:solidFill>
                <a:latin typeface="+mn-lt"/>
              </a:rPr>
              <a:t> akciğerde hava yollarında birikir. Biriken bu maddeden nikotin ve rutubet kısmı çıkarılırsa, geri kalanı katrandır.</a:t>
            </a:r>
          </a:p>
          <a:p>
            <a:pPr lvl="0" algn="just"/>
            <a:endParaRPr lang="tr-TR" sz="2400" spc="0" dirty="0">
              <a:solidFill>
                <a:schemeClr val="tx1"/>
              </a:solidFill>
              <a:latin typeface="+mn-lt"/>
            </a:endParaRP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Sigara </a:t>
            </a:r>
            <a:r>
              <a:rPr lang="tr-TR" sz="4800" dirty="0" smtClean="0">
                <a:solidFill>
                  <a:schemeClr val="accent3">
                    <a:lumMod val="50000"/>
                  </a:schemeClr>
                </a:solidFill>
              </a:rPr>
              <a:t>Bağımlılığı</a:t>
            </a:r>
            <a:endParaRPr lang="tr-TR" sz="4800" dirty="0">
              <a:solidFill>
                <a:schemeClr val="accent3">
                  <a:lumMod val="50000"/>
                </a:schemeClr>
              </a:solidFill>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1315" y="1030485"/>
            <a:ext cx="5050685" cy="3162074"/>
          </a:xfrm>
          <a:prstGeom prst="rect">
            <a:avLst/>
          </a:prstGeom>
        </p:spPr>
      </p:pic>
    </p:spTree>
    <p:extLst>
      <p:ext uri="{BB962C8B-B14F-4D97-AF65-F5344CB8AC3E}">
        <p14:creationId xmlns:p14="http://schemas.microsoft.com/office/powerpoint/2010/main" val="21666369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917049" cy="3943153"/>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Sigara içenlerde birtakım ciddi hastalıkların riski çok artmaktadır, yaş ileri ise daha da belirgin artış göstermektedir. Akciğer kanseri 13-23 kat, </a:t>
            </a:r>
            <a:r>
              <a:rPr lang="tr-TR" sz="2400" spc="0" dirty="0" err="1">
                <a:solidFill>
                  <a:schemeClr val="tx1"/>
                </a:solidFill>
                <a:latin typeface="+mn-lt"/>
              </a:rPr>
              <a:t>larenks</a:t>
            </a:r>
            <a:r>
              <a:rPr lang="tr-TR" sz="2400" spc="0" dirty="0">
                <a:solidFill>
                  <a:schemeClr val="tx1"/>
                </a:solidFill>
                <a:latin typeface="+mn-lt"/>
              </a:rPr>
              <a:t> kanseri 13-14 kat, ağız içi kanseri 5-10 kat, yemek borusu kanseri 7-9 kat artmaktadır. KOAH riski, yaşla orantılı olarak, özellikle 65 yaşından sonra, 20-40 kat artmaktadır. </a:t>
            </a:r>
            <a:r>
              <a:rPr lang="tr-TR" sz="2400" spc="0" dirty="0" err="1">
                <a:solidFill>
                  <a:schemeClr val="tx1"/>
                </a:solidFill>
                <a:latin typeface="+mn-lt"/>
              </a:rPr>
              <a:t>Ateroskleroza</a:t>
            </a:r>
            <a:r>
              <a:rPr lang="tr-TR" sz="2400" spc="0" dirty="0">
                <a:solidFill>
                  <a:schemeClr val="tx1"/>
                </a:solidFill>
                <a:latin typeface="+mn-lt"/>
              </a:rPr>
              <a:t> (damar tıkanıklığı) bağlı kalp, beyin ve diğer </a:t>
            </a:r>
            <a:r>
              <a:rPr lang="tr-TR" sz="2400" spc="0" dirty="0" err="1">
                <a:solidFill>
                  <a:schemeClr val="tx1"/>
                </a:solidFill>
                <a:latin typeface="+mn-lt"/>
              </a:rPr>
              <a:t>periferik</a:t>
            </a:r>
            <a:r>
              <a:rPr lang="tr-TR" sz="2400" spc="0" dirty="0">
                <a:solidFill>
                  <a:schemeClr val="tx1"/>
                </a:solidFill>
                <a:latin typeface="+mn-lt"/>
              </a:rPr>
              <a:t> (çevresel) damar tıkanıklığına bağlı hastalıkların çeşitli çalışmalara göre en az 1.1, en fazla 7.2 kat arasında arttığı görülmüştür. </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Sigara </a:t>
            </a:r>
            <a:r>
              <a:rPr lang="tr-TR" sz="4800" dirty="0" smtClean="0">
                <a:solidFill>
                  <a:schemeClr val="accent3">
                    <a:lumMod val="50000"/>
                  </a:schemeClr>
                </a:solidFill>
              </a:rPr>
              <a:t>Bağımlılığı</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169" y="1030485"/>
            <a:ext cx="4067636" cy="5474818"/>
          </a:xfrm>
          <a:prstGeom prst="rect">
            <a:avLst/>
          </a:prstGeom>
        </p:spPr>
      </p:pic>
    </p:spTree>
    <p:extLst>
      <p:ext uri="{BB962C8B-B14F-4D97-AF65-F5344CB8AC3E}">
        <p14:creationId xmlns:p14="http://schemas.microsoft.com/office/powerpoint/2010/main" val="1414140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829677" cy="5148244"/>
          </a:xfrm>
        </p:spPr>
        <p:txBody>
          <a:bodyPr/>
          <a:lstStyle/>
          <a:p>
            <a:pPr lvl="0" algn="just"/>
            <a:r>
              <a:rPr lang="tr-TR" sz="2400" spc="0" dirty="0">
                <a:solidFill>
                  <a:schemeClr val="tx1"/>
                </a:solidFill>
                <a:latin typeface="+mn-lt"/>
              </a:rPr>
              <a:t>Çeşitli çalışmaların sonuçlarına göre, rahim kanseri hariç bütün kanserlerde ciddi artışlar </a:t>
            </a:r>
            <a:r>
              <a:rPr lang="tr-TR" sz="2400" spc="0" dirty="0" smtClean="0">
                <a:solidFill>
                  <a:schemeClr val="tx1"/>
                </a:solidFill>
                <a:latin typeface="+mn-lt"/>
              </a:rPr>
              <a:t>görülmektedir: </a:t>
            </a:r>
            <a:endParaRPr lang="tr-TR" sz="2400" spc="0" dirty="0">
              <a:solidFill>
                <a:schemeClr val="tx1"/>
              </a:solidFill>
              <a:latin typeface="+mn-lt"/>
            </a:endParaRPr>
          </a:p>
          <a:p>
            <a:pPr marL="342900" lvl="0" indent="-342900" algn="just">
              <a:buFont typeface="Wingdings" panose="05000000000000000000" pitchFamily="2" charset="2"/>
              <a:buChar char="§"/>
            </a:pPr>
            <a:r>
              <a:rPr lang="tr-TR" spc="0" dirty="0" err="1">
                <a:solidFill>
                  <a:schemeClr val="tx1"/>
                </a:solidFill>
                <a:latin typeface="+mn-lt"/>
              </a:rPr>
              <a:t>Larenks</a:t>
            </a:r>
            <a:r>
              <a:rPr lang="tr-TR" spc="0" dirty="0">
                <a:solidFill>
                  <a:schemeClr val="tx1"/>
                </a:solidFill>
                <a:latin typeface="+mn-lt"/>
              </a:rPr>
              <a:t> 13-14kat</a:t>
            </a:r>
          </a:p>
          <a:p>
            <a:pPr marL="342900" lvl="0" indent="-342900" algn="just">
              <a:buFont typeface="Wingdings" panose="05000000000000000000" pitchFamily="2" charset="2"/>
              <a:buChar char="§"/>
            </a:pPr>
            <a:r>
              <a:rPr lang="tr-TR" spc="0" dirty="0">
                <a:solidFill>
                  <a:schemeClr val="tx1"/>
                </a:solidFill>
                <a:latin typeface="+mn-lt"/>
              </a:rPr>
              <a:t>Ağız içi 5-10 kat</a:t>
            </a:r>
          </a:p>
          <a:p>
            <a:pPr marL="342900" lvl="0" indent="-342900" algn="just">
              <a:buFont typeface="Wingdings" panose="05000000000000000000" pitchFamily="2" charset="2"/>
              <a:buChar char="§"/>
            </a:pPr>
            <a:r>
              <a:rPr lang="tr-TR" spc="0" dirty="0" err="1">
                <a:solidFill>
                  <a:schemeClr val="tx1"/>
                </a:solidFill>
                <a:latin typeface="+mn-lt"/>
              </a:rPr>
              <a:t>Özefagus</a:t>
            </a:r>
            <a:r>
              <a:rPr lang="tr-TR" spc="0" dirty="0">
                <a:solidFill>
                  <a:schemeClr val="tx1"/>
                </a:solidFill>
                <a:latin typeface="+mn-lt"/>
              </a:rPr>
              <a:t> (yemek borusu) 7-8 kat</a:t>
            </a:r>
          </a:p>
          <a:p>
            <a:pPr marL="342900" lvl="0" indent="-342900" algn="just">
              <a:buFont typeface="Wingdings" panose="05000000000000000000" pitchFamily="2" charset="2"/>
              <a:buChar char="§"/>
            </a:pPr>
            <a:r>
              <a:rPr lang="tr-TR" spc="0" dirty="0">
                <a:solidFill>
                  <a:schemeClr val="tx1"/>
                </a:solidFill>
                <a:latin typeface="+mn-lt"/>
              </a:rPr>
              <a:t>Mesane 2-3 kat</a:t>
            </a:r>
          </a:p>
          <a:p>
            <a:pPr marL="342900" lvl="0" indent="-342900" algn="just">
              <a:buFont typeface="Wingdings" panose="05000000000000000000" pitchFamily="2" charset="2"/>
              <a:buChar char="§"/>
            </a:pPr>
            <a:r>
              <a:rPr lang="tr-TR" spc="0" dirty="0">
                <a:solidFill>
                  <a:schemeClr val="tx1"/>
                </a:solidFill>
                <a:latin typeface="+mn-lt"/>
              </a:rPr>
              <a:t>Böbrek 1.3-2.7 kat</a:t>
            </a:r>
          </a:p>
          <a:p>
            <a:pPr marL="342900" lvl="0" indent="-342900" algn="just">
              <a:buFont typeface="Wingdings" panose="05000000000000000000" pitchFamily="2" charset="2"/>
              <a:buChar char="§"/>
            </a:pPr>
            <a:r>
              <a:rPr lang="tr-TR" spc="0" dirty="0">
                <a:solidFill>
                  <a:schemeClr val="tx1"/>
                </a:solidFill>
                <a:latin typeface="+mn-lt"/>
              </a:rPr>
              <a:t>Pankreas 2.3 kat</a:t>
            </a:r>
          </a:p>
          <a:p>
            <a:pPr marL="342900" lvl="0" indent="-342900" algn="just">
              <a:buFont typeface="Wingdings" panose="05000000000000000000" pitchFamily="2" charset="2"/>
              <a:buChar char="§"/>
            </a:pPr>
            <a:r>
              <a:rPr lang="tr-TR" spc="0" dirty="0">
                <a:solidFill>
                  <a:schemeClr val="tx1"/>
                </a:solidFill>
                <a:latin typeface="+mn-lt"/>
              </a:rPr>
              <a:t>Mide 1.4-2 kat</a:t>
            </a:r>
          </a:p>
          <a:p>
            <a:pPr marL="342900" lvl="0" indent="-342900" algn="just">
              <a:buFont typeface="Wingdings" panose="05000000000000000000" pitchFamily="2" charset="2"/>
              <a:buChar char="§"/>
            </a:pPr>
            <a:r>
              <a:rPr lang="tr-TR" spc="0" dirty="0">
                <a:solidFill>
                  <a:schemeClr val="tx1"/>
                </a:solidFill>
                <a:latin typeface="+mn-lt"/>
              </a:rPr>
              <a:t>Karaciğer 1.7 kat</a:t>
            </a:r>
          </a:p>
          <a:p>
            <a:pPr marL="342900" lvl="0" indent="-342900" algn="just">
              <a:buFont typeface="Wingdings" panose="05000000000000000000" pitchFamily="2" charset="2"/>
              <a:buChar char="§"/>
            </a:pPr>
            <a:r>
              <a:rPr lang="tr-TR" spc="0" dirty="0" err="1">
                <a:solidFill>
                  <a:schemeClr val="tx1"/>
                </a:solidFill>
                <a:latin typeface="+mn-lt"/>
              </a:rPr>
              <a:t>Kolorektal</a:t>
            </a:r>
            <a:r>
              <a:rPr lang="tr-TR" spc="0" dirty="0">
                <a:solidFill>
                  <a:schemeClr val="tx1"/>
                </a:solidFill>
                <a:latin typeface="+mn-lt"/>
              </a:rPr>
              <a:t> 1.2 kat</a:t>
            </a:r>
          </a:p>
          <a:p>
            <a:pPr marL="342900" lvl="0" indent="-342900" algn="just">
              <a:buFont typeface="Wingdings" panose="05000000000000000000" pitchFamily="2" charset="2"/>
              <a:buChar char="§"/>
            </a:pPr>
            <a:r>
              <a:rPr lang="tr-TR" spc="0" dirty="0" err="1">
                <a:solidFill>
                  <a:schemeClr val="tx1"/>
                </a:solidFill>
                <a:latin typeface="+mn-lt"/>
              </a:rPr>
              <a:t>Serviks</a:t>
            </a:r>
            <a:r>
              <a:rPr lang="tr-TR" spc="0" dirty="0">
                <a:solidFill>
                  <a:schemeClr val="tx1"/>
                </a:solidFill>
                <a:latin typeface="+mn-lt"/>
              </a:rPr>
              <a:t> 1.6 kat</a:t>
            </a:r>
          </a:p>
          <a:p>
            <a:pPr marL="342900" lvl="0" indent="-342900" algn="just">
              <a:buFont typeface="Wingdings" panose="05000000000000000000" pitchFamily="2" charset="2"/>
              <a:buChar char="§"/>
            </a:pPr>
            <a:r>
              <a:rPr lang="tr-TR" spc="0" dirty="0">
                <a:solidFill>
                  <a:schemeClr val="tx1"/>
                </a:solidFill>
                <a:latin typeface="+mn-lt"/>
              </a:rPr>
              <a:t>Akut lösemi 1.4 kat</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Sigara </a:t>
            </a:r>
            <a:r>
              <a:rPr lang="tr-TR" sz="4800" dirty="0" smtClean="0">
                <a:solidFill>
                  <a:schemeClr val="accent3">
                    <a:lumMod val="50000"/>
                  </a:schemeClr>
                </a:solidFill>
              </a:rPr>
              <a:t>Bağımlılığı</a:t>
            </a:r>
            <a:endParaRPr lang="tr-TR" sz="4800" dirty="0">
              <a:solidFill>
                <a:schemeClr val="accent3">
                  <a:lumMod val="50000"/>
                </a:schemeClr>
              </a:solidFill>
            </a:endParaRPr>
          </a:p>
        </p:txBody>
      </p:sp>
      <p:pic>
        <p:nvPicPr>
          <p:cNvPr id="3" name="Resim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9147" y="1566061"/>
            <a:ext cx="4127603" cy="5148247"/>
          </a:xfrm>
          <a:prstGeom prst="rect">
            <a:avLst/>
          </a:prstGeom>
        </p:spPr>
      </p:pic>
    </p:spTree>
    <p:extLst>
      <p:ext uri="{BB962C8B-B14F-4D97-AF65-F5344CB8AC3E}">
        <p14:creationId xmlns:p14="http://schemas.microsoft.com/office/powerpoint/2010/main" val="23130763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496573" cy="5066306"/>
          </a:xfrm>
        </p:spPr>
        <p:txBody>
          <a:bodyPr/>
          <a:lstStyle/>
          <a:p>
            <a:pPr marL="285750" lvl="0" indent="-285750" algn="just">
              <a:buFont typeface="Wingdings" panose="05000000000000000000" pitchFamily="2" charset="2"/>
              <a:buChar char="v"/>
            </a:pPr>
            <a:r>
              <a:rPr lang="tr-TR" sz="2400" b="1" spc="0" dirty="0">
                <a:solidFill>
                  <a:prstClr val="black"/>
                </a:solidFill>
                <a:latin typeface="+mn-lt"/>
              </a:rPr>
              <a:t> </a:t>
            </a:r>
            <a:r>
              <a:rPr lang="tr-TR" sz="2400" spc="0" dirty="0" smtClean="0">
                <a:solidFill>
                  <a:prstClr val="black"/>
                </a:solidFill>
                <a:latin typeface="+mn-lt"/>
              </a:rPr>
              <a:t>İşle </a:t>
            </a:r>
            <a:r>
              <a:rPr lang="tr-TR" sz="2400" spc="0" dirty="0">
                <a:solidFill>
                  <a:prstClr val="black"/>
                </a:solidFill>
                <a:latin typeface="+mn-lt"/>
              </a:rPr>
              <a:t>ilgili hastalıklar, </a:t>
            </a:r>
            <a:r>
              <a:rPr lang="tr-TR" sz="2400" spc="0" dirty="0">
                <a:solidFill>
                  <a:srgbClr val="FF0000"/>
                </a:solidFill>
                <a:latin typeface="+mn-lt"/>
              </a:rPr>
              <a:t>daha geniş kapsamlı oldukları için</a:t>
            </a:r>
            <a:r>
              <a:rPr lang="tr-TR" sz="2400" spc="0" dirty="0">
                <a:solidFill>
                  <a:prstClr val="black"/>
                </a:solidFill>
                <a:latin typeface="+mn-lt"/>
              </a:rPr>
              <a:t> meslek hastalıklarına göre </a:t>
            </a:r>
            <a:r>
              <a:rPr lang="tr-TR" sz="2400" spc="0" dirty="0">
                <a:solidFill>
                  <a:srgbClr val="FF0000"/>
                </a:solidFill>
                <a:latin typeface="+mn-lt"/>
              </a:rPr>
              <a:t>daha sıktır</a:t>
            </a:r>
            <a:r>
              <a:rPr lang="tr-TR" sz="2400" spc="0" dirty="0">
                <a:solidFill>
                  <a:prstClr val="black"/>
                </a:solidFill>
                <a:latin typeface="+mn-lt"/>
              </a:rPr>
              <a:t> ve </a:t>
            </a:r>
            <a:r>
              <a:rPr lang="tr-TR" sz="2400" spc="0" dirty="0" smtClean="0">
                <a:solidFill>
                  <a:prstClr val="black"/>
                </a:solidFill>
                <a:latin typeface="+mn-lt"/>
              </a:rPr>
              <a:t>işçiler </a:t>
            </a:r>
            <a:r>
              <a:rPr lang="tr-TR" sz="2400" spc="0" dirty="0">
                <a:solidFill>
                  <a:prstClr val="black"/>
                </a:solidFill>
                <a:latin typeface="+mn-lt"/>
              </a:rPr>
              <a:t>kadar genel toplumda da görülürler. </a:t>
            </a:r>
            <a:r>
              <a:rPr lang="tr-TR" sz="2400" spc="0" dirty="0">
                <a:solidFill>
                  <a:srgbClr val="FF0000"/>
                </a:solidFill>
                <a:latin typeface="+mn-lt"/>
              </a:rPr>
              <a:t>En sık görülen işle ilgili hastalıklar, kas-iskelet sistemi, kalp </a:t>
            </a:r>
            <a:r>
              <a:rPr lang="tr-TR" sz="2400" spc="0" dirty="0" smtClean="0">
                <a:solidFill>
                  <a:srgbClr val="FF0000"/>
                </a:solidFill>
                <a:latin typeface="+mn-lt"/>
              </a:rPr>
              <a:t>hastalıkları ve </a:t>
            </a:r>
            <a:r>
              <a:rPr lang="tr-TR" sz="2400" spc="0" dirty="0" err="1" smtClean="0">
                <a:solidFill>
                  <a:srgbClr val="FF0000"/>
                </a:solidFill>
                <a:effectLst>
                  <a:outerShdw blurRad="38100" dist="38100" dir="2700000" algn="tl">
                    <a:srgbClr val="000000">
                      <a:alpha val="43137"/>
                    </a:srgbClr>
                  </a:outerShdw>
                </a:effectLst>
                <a:latin typeface="+mn-lt"/>
              </a:rPr>
              <a:t>KOAHdır</a:t>
            </a:r>
            <a:r>
              <a:rPr lang="tr-TR" sz="2400" spc="0" dirty="0" smtClean="0">
                <a:solidFill>
                  <a:srgbClr val="FF0000"/>
                </a:solidFill>
                <a:effectLst>
                  <a:outerShdw blurRad="38100" dist="38100" dir="2700000" algn="tl">
                    <a:srgbClr val="000000">
                      <a:alpha val="43137"/>
                    </a:srgbClr>
                  </a:outerShdw>
                </a:effectLst>
                <a:latin typeface="+mn-lt"/>
              </a:rPr>
              <a:t>.</a:t>
            </a:r>
          </a:p>
          <a:p>
            <a:pPr marL="285750" lvl="0" indent="-285750" algn="just">
              <a:buFont typeface="Wingdings" panose="05000000000000000000" pitchFamily="2" charset="2"/>
              <a:buChar char="v"/>
            </a:pPr>
            <a:endParaRPr lang="tr-TR" sz="2400" spc="0" dirty="0" smtClean="0">
              <a:solidFill>
                <a:prstClr val="black"/>
              </a:solidFill>
              <a:latin typeface="+mn-lt"/>
            </a:endParaRPr>
          </a:p>
          <a:p>
            <a:pPr marL="285750" lvl="0" indent="-285750" algn="just">
              <a:buFont typeface="Wingdings" panose="05000000000000000000" pitchFamily="2" charset="2"/>
              <a:buChar char="v"/>
            </a:pPr>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smtClean="0">
                <a:solidFill>
                  <a:schemeClr val="accent3">
                    <a:lumMod val="50000"/>
                  </a:schemeClr>
                </a:solidFill>
              </a:rPr>
              <a:t>Çalışma Koşullarında Meslek Hastalığı</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71" y="3216917"/>
            <a:ext cx="5525589" cy="2907841"/>
          </a:xfrm>
          <a:prstGeom prst="rect">
            <a:avLst/>
          </a:prstGeom>
        </p:spPr>
      </p:pic>
    </p:spTree>
    <p:extLst>
      <p:ext uri="{BB962C8B-B14F-4D97-AF65-F5344CB8AC3E}">
        <p14:creationId xmlns:p14="http://schemas.microsoft.com/office/powerpoint/2010/main" val="9393690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829677" cy="3228004"/>
          </a:xfrm>
        </p:spPr>
        <p:txBody>
          <a:bodyPr/>
          <a:lstStyle/>
          <a:p>
            <a:pPr lvl="0" algn="just"/>
            <a:r>
              <a:rPr lang="tr-TR" sz="2400" b="1" spc="0" dirty="0">
                <a:solidFill>
                  <a:schemeClr val="tx1"/>
                </a:solidFill>
                <a:latin typeface="+mn-lt"/>
              </a:rPr>
              <a:t>Kalp: </a:t>
            </a:r>
            <a:r>
              <a:rPr lang="tr-TR" sz="2400" spc="0" dirty="0">
                <a:solidFill>
                  <a:schemeClr val="tx1"/>
                </a:solidFill>
                <a:latin typeface="+mn-lt"/>
              </a:rPr>
              <a:t>Koroner damar tıkanması ve aort anevrizma riski belirgin olarak artar. Tüm koroner tıkanmaların %24ü ve inmelerin %11i sigara kaynaklıdır. Damarlarda </a:t>
            </a:r>
            <a:r>
              <a:rPr lang="tr-TR" sz="2400" spc="0" dirty="0" err="1">
                <a:solidFill>
                  <a:schemeClr val="tx1"/>
                </a:solidFill>
                <a:latin typeface="+mn-lt"/>
              </a:rPr>
              <a:t>trombosit</a:t>
            </a:r>
            <a:r>
              <a:rPr lang="tr-TR" sz="2400" spc="0" dirty="0">
                <a:solidFill>
                  <a:schemeClr val="tx1"/>
                </a:solidFill>
                <a:latin typeface="+mn-lt"/>
              </a:rPr>
              <a:t> birikimine yol açarak kalp krizi, ani ölüm riski artar. Bağımlı kişilerin sigarayı bırakması halinde, bu risk ilk 4 yılda azalmakta, 15 yıl sonra hiç içmemiş gibi olmaktadır. Akciğer kanseri için ise, bıraktıktan 20 yıl sonra bile, azalmış olsa bile vardır. Hiç başlamamak en iyisidir.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Sigara </a:t>
            </a:r>
            <a:r>
              <a:rPr lang="tr-TR" sz="4800" dirty="0" smtClean="0">
                <a:solidFill>
                  <a:schemeClr val="accent3">
                    <a:lumMod val="50000"/>
                  </a:schemeClr>
                </a:solidFill>
              </a:rPr>
              <a:t>Bağımlılığı</a:t>
            </a:r>
            <a:endParaRPr lang="tr-TR" sz="4800" dirty="0">
              <a:solidFill>
                <a:schemeClr val="accent3">
                  <a:lumMod val="50000"/>
                </a:schemeClr>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3600450"/>
            <a:ext cx="2609850" cy="3257550"/>
          </a:xfrm>
          <a:prstGeom prst="rect">
            <a:avLst/>
          </a:prstGeom>
        </p:spPr>
      </p:pic>
    </p:spTree>
    <p:extLst>
      <p:ext uri="{BB962C8B-B14F-4D97-AF65-F5344CB8AC3E}">
        <p14:creationId xmlns:p14="http://schemas.microsoft.com/office/powerpoint/2010/main" val="21104562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6320225" cy="3515386"/>
          </a:xfrm>
        </p:spPr>
        <p:txBody>
          <a:bodyPr/>
          <a:lstStyle/>
          <a:p>
            <a:pPr marL="342900" lvl="0" indent="-342900" algn="just">
              <a:buFont typeface="Wingdings" panose="05000000000000000000" pitchFamily="2" charset="2"/>
              <a:buChar char="§"/>
            </a:pPr>
            <a:r>
              <a:rPr lang="tr-TR" sz="2400" spc="0" dirty="0" smtClean="0">
                <a:solidFill>
                  <a:schemeClr val="tx1"/>
                </a:solidFill>
                <a:latin typeface="+mn-lt"/>
              </a:rPr>
              <a:t>Tüm </a:t>
            </a:r>
            <a:r>
              <a:rPr lang="tr-TR" sz="2400" spc="0" dirty="0">
                <a:solidFill>
                  <a:schemeClr val="tx1"/>
                </a:solidFill>
                <a:latin typeface="+mn-lt"/>
              </a:rPr>
              <a:t>KOAH hastalığının %80i sigara kaynaklıdır. Nedeni hava yollarında oluşan kronik </a:t>
            </a:r>
            <a:r>
              <a:rPr lang="tr-TR" sz="2400" spc="0" dirty="0" err="1">
                <a:solidFill>
                  <a:schemeClr val="tx1"/>
                </a:solidFill>
                <a:latin typeface="+mn-lt"/>
              </a:rPr>
              <a:t>enflamasyonun</a:t>
            </a:r>
            <a:r>
              <a:rPr lang="tr-TR" sz="2400" spc="0" dirty="0">
                <a:solidFill>
                  <a:schemeClr val="tx1"/>
                </a:solidFill>
                <a:latin typeface="+mn-lt"/>
              </a:rPr>
              <a:t> (iltihabi durum), zamanla hava yollarında tıkanıklığa yol açmasıdır. Sigarayı bırakınca 1-2 yıl içinde, gençlerde, özellikle küçük havayollarındaki olumsuzluklar düzelir, ilerleyen yaşta artık kronik bir hastalık haline gelen KOAH oluşmuş olduğu için bu düzelme daha az olur, ancak ilerleyici bir hastalık olan </a:t>
            </a:r>
            <a:r>
              <a:rPr lang="tr-TR" sz="2400" spc="0" dirty="0" err="1">
                <a:solidFill>
                  <a:schemeClr val="tx1"/>
                </a:solidFill>
                <a:latin typeface="+mn-lt"/>
              </a:rPr>
              <a:t>KOAH’ın</a:t>
            </a:r>
            <a:r>
              <a:rPr lang="tr-TR" sz="2400" spc="0" dirty="0">
                <a:solidFill>
                  <a:schemeClr val="tx1"/>
                </a:solidFill>
                <a:latin typeface="+mn-lt"/>
              </a:rPr>
              <a:t> ilerleme hızı ise düşecektir.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KOAH </a:t>
            </a:r>
            <a:r>
              <a:rPr lang="tr-TR" sz="4800" dirty="0">
                <a:solidFill>
                  <a:schemeClr val="accent3">
                    <a:lumMod val="50000"/>
                  </a:schemeClr>
                </a:solidFill>
              </a:rPr>
              <a:t>- Kronik </a:t>
            </a:r>
            <a:r>
              <a:rPr lang="tr-TR" sz="4800" dirty="0" err="1">
                <a:solidFill>
                  <a:schemeClr val="accent3">
                    <a:lumMod val="50000"/>
                  </a:schemeClr>
                </a:solidFill>
              </a:rPr>
              <a:t>Obstrüktif</a:t>
            </a:r>
            <a:r>
              <a:rPr lang="tr-TR" sz="4800" dirty="0">
                <a:solidFill>
                  <a:schemeClr val="accent3">
                    <a:lumMod val="50000"/>
                  </a:schemeClr>
                </a:solidFill>
              </a:rPr>
              <a:t> Akciğer Hastalığı </a:t>
            </a:r>
          </a:p>
        </p:txBody>
      </p:sp>
      <p:pic>
        <p:nvPicPr>
          <p:cNvPr id="3" name="Resim 2"/>
          <p:cNvPicPr>
            <a:picLocks noChangeAspect="1"/>
          </p:cNvPicPr>
          <p:nvPr/>
        </p:nvPicPr>
        <p:blipFill>
          <a:blip r:embed="rId2"/>
          <a:stretch>
            <a:fillRect/>
          </a:stretch>
        </p:blipFill>
        <p:spPr>
          <a:xfrm>
            <a:off x="6565393" y="1030485"/>
            <a:ext cx="4786230" cy="4416146"/>
          </a:xfrm>
          <a:prstGeom prst="rect">
            <a:avLst/>
          </a:prstGeom>
        </p:spPr>
      </p:pic>
    </p:spTree>
    <p:extLst>
      <p:ext uri="{BB962C8B-B14F-4D97-AF65-F5344CB8AC3E}">
        <p14:creationId xmlns:p14="http://schemas.microsoft.com/office/powerpoint/2010/main" val="13537959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Resim 8"/>
          <p:cNvPicPr>
            <a:picLocks noChangeAspect="1"/>
          </p:cNvPicPr>
          <p:nvPr/>
        </p:nvPicPr>
        <p:blipFill>
          <a:blip r:embed="rId2"/>
          <a:stretch>
            <a:fillRect/>
          </a:stretch>
        </p:blipFill>
        <p:spPr>
          <a:xfrm>
            <a:off x="245168" y="1030485"/>
            <a:ext cx="9834765" cy="5827515"/>
          </a:xfrm>
          <a:prstGeom prst="rect">
            <a:avLst/>
          </a:prstGeom>
        </p:spPr>
      </p:pic>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Hamilelikte görülebilecek sorunlar</a:t>
            </a:r>
          </a:p>
        </p:txBody>
      </p:sp>
    </p:spTree>
    <p:extLst>
      <p:ext uri="{BB962C8B-B14F-4D97-AF65-F5344CB8AC3E}">
        <p14:creationId xmlns:p14="http://schemas.microsoft.com/office/powerpoint/2010/main" val="393412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7"/>
            <a:ext cx="6320225" cy="5657695"/>
          </a:xfrm>
        </p:spPr>
        <p:txBody>
          <a:bodyPr/>
          <a:lstStyle/>
          <a:p>
            <a:pPr marL="342900" lvl="0" indent="-342900" algn="just">
              <a:buFont typeface="Wingdings" panose="05000000000000000000" pitchFamily="2" charset="2"/>
              <a:buChar char="§"/>
            </a:pPr>
            <a:r>
              <a:rPr lang="tr-TR" spc="0" dirty="0">
                <a:solidFill>
                  <a:schemeClr val="tx1"/>
                </a:solidFill>
                <a:latin typeface="+mn-lt"/>
              </a:rPr>
              <a:t>Ülser iyileşmesinde gecikme</a:t>
            </a:r>
          </a:p>
          <a:p>
            <a:pPr marL="342900" lvl="0" indent="-342900" algn="just">
              <a:buFont typeface="Wingdings" panose="05000000000000000000" pitchFamily="2" charset="2"/>
              <a:buChar char="§"/>
            </a:pPr>
            <a:r>
              <a:rPr lang="tr-TR" spc="0" dirty="0">
                <a:solidFill>
                  <a:schemeClr val="tx1"/>
                </a:solidFill>
                <a:latin typeface="+mn-lt"/>
              </a:rPr>
              <a:t>Diş ve dişeti hastalıkları</a:t>
            </a:r>
          </a:p>
          <a:p>
            <a:pPr marL="342900" lvl="0" indent="-342900" algn="just">
              <a:buFont typeface="Wingdings" panose="05000000000000000000" pitchFamily="2" charset="2"/>
              <a:buChar char="§"/>
            </a:pPr>
            <a:r>
              <a:rPr lang="tr-TR" spc="0" dirty="0">
                <a:solidFill>
                  <a:schemeClr val="tx1"/>
                </a:solidFill>
                <a:latin typeface="+mn-lt"/>
              </a:rPr>
              <a:t>Şeker hastalığı ve komplikasyonlarında artış</a:t>
            </a:r>
          </a:p>
          <a:p>
            <a:pPr marL="342900" lvl="0" indent="-342900" algn="just">
              <a:buFont typeface="Wingdings" panose="05000000000000000000" pitchFamily="2" charset="2"/>
              <a:buChar char="§"/>
            </a:pPr>
            <a:r>
              <a:rPr lang="tr-TR" spc="0" dirty="0">
                <a:solidFill>
                  <a:schemeClr val="tx1"/>
                </a:solidFill>
                <a:latin typeface="+mn-lt"/>
              </a:rPr>
              <a:t>Aktif tüberküloz</a:t>
            </a:r>
          </a:p>
          <a:p>
            <a:pPr marL="342900" lvl="0" indent="-342900" algn="just">
              <a:buFont typeface="Wingdings" panose="05000000000000000000" pitchFamily="2" charset="2"/>
              <a:buChar char="§"/>
            </a:pPr>
            <a:r>
              <a:rPr lang="tr-TR" spc="0" dirty="0" err="1">
                <a:solidFill>
                  <a:schemeClr val="tx1"/>
                </a:solidFill>
                <a:latin typeface="+mn-lt"/>
              </a:rPr>
              <a:t>Romatoid</a:t>
            </a:r>
            <a:r>
              <a:rPr lang="tr-TR" spc="0" dirty="0">
                <a:solidFill>
                  <a:schemeClr val="tx1"/>
                </a:solidFill>
                <a:latin typeface="+mn-lt"/>
              </a:rPr>
              <a:t> </a:t>
            </a:r>
            <a:r>
              <a:rPr lang="tr-TR" spc="0" dirty="0" err="1">
                <a:solidFill>
                  <a:schemeClr val="tx1"/>
                </a:solidFill>
                <a:latin typeface="+mn-lt"/>
              </a:rPr>
              <a:t>artrit</a:t>
            </a:r>
            <a:endParaRPr lang="tr-TR" spc="0" dirty="0">
              <a:solidFill>
                <a:schemeClr val="tx1"/>
              </a:solidFill>
              <a:latin typeface="+mn-lt"/>
            </a:endParaRPr>
          </a:p>
          <a:p>
            <a:pPr marL="342900" lvl="0" indent="-342900" algn="just">
              <a:buFont typeface="Wingdings" panose="05000000000000000000" pitchFamily="2" charset="2"/>
              <a:buChar char="§"/>
            </a:pPr>
            <a:r>
              <a:rPr lang="tr-TR" spc="0" dirty="0">
                <a:solidFill>
                  <a:schemeClr val="tx1"/>
                </a:solidFill>
                <a:latin typeface="+mn-lt"/>
              </a:rPr>
              <a:t>Osteoporoz (kemik erimesi)</a:t>
            </a:r>
          </a:p>
          <a:p>
            <a:pPr marL="342900" lvl="0" indent="-342900" algn="just">
              <a:buFont typeface="Wingdings" panose="05000000000000000000" pitchFamily="2" charset="2"/>
              <a:buChar char="§"/>
            </a:pPr>
            <a:r>
              <a:rPr lang="tr-TR" spc="0" dirty="0">
                <a:solidFill>
                  <a:schemeClr val="tx1"/>
                </a:solidFill>
                <a:latin typeface="+mn-lt"/>
              </a:rPr>
              <a:t>Yaşa bağlı katarakt oluşumu</a:t>
            </a:r>
          </a:p>
          <a:p>
            <a:pPr marL="342900" lvl="0" indent="-342900" algn="just">
              <a:buFont typeface="Wingdings" panose="05000000000000000000" pitchFamily="2" charset="2"/>
              <a:buChar char="§"/>
            </a:pPr>
            <a:r>
              <a:rPr lang="tr-TR" spc="0" dirty="0" err="1">
                <a:solidFill>
                  <a:schemeClr val="tx1"/>
                </a:solidFill>
                <a:latin typeface="+mn-lt"/>
              </a:rPr>
              <a:t>Maküler</a:t>
            </a:r>
            <a:r>
              <a:rPr lang="tr-TR" spc="0" dirty="0">
                <a:solidFill>
                  <a:schemeClr val="tx1"/>
                </a:solidFill>
                <a:latin typeface="+mn-lt"/>
              </a:rPr>
              <a:t> dejenerasyon (görme bozukluğu nedeni)</a:t>
            </a:r>
          </a:p>
          <a:p>
            <a:pPr marL="342900" lvl="0" indent="-342900" algn="just">
              <a:buFont typeface="Wingdings" panose="05000000000000000000" pitchFamily="2" charset="2"/>
              <a:buChar char="§"/>
            </a:pPr>
            <a:r>
              <a:rPr lang="tr-TR" spc="0" dirty="0">
                <a:solidFill>
                  <a:schemeClr val="tx1"/>
                </a:solidFill>
                <a:latin typeface="+mn-lt"/>
              </a:rPr>
              <a:t>Erken menopoz</a:t>
            </a:r>
          </a:p>
          <a:p>
            <a:pPr marL="342900" lvl="0" indent="-342900" algn="just">
              <a:buFont typeface="Wingdings" panose="05000000000000000000" pitchFamily="2" charset="2"/>
              <a:buChar char="§"/>
            </a:pPr>
            <a:r>
              <a:rPr lang="tr-TR" spc="0" dirty="0">
                <a:solidFill>
                  <a:schemeClr val="tx1"/>
                </a:solidFill>
                <a:latin typeface="+mn-lt"/>
              </a:rPr>
              <a:t>Deri yaşlanması</a:t>
            </a:r>
          </a:p>
          <a:p>
            <a:pPr marL="342900" lvl="0" indent="-342900" algn="just">
              <a:buFont typeface="Wingdings" panose="05000000000000000000" pitchFamily="2" charset="2"/>
              <a:buChar char="§"/>
            </a:pPr>
            <a:r>
              <a:rPr lang="tr-TR" spc="0" dirty="0">
                <a:solidFill>
                  <a:schemeClr val="tx1"/>
                </a:solidFill>
                <a:latin typeface="+mn-lt"/>
              </a:rPr>
              <a:t>Safra kesesi taşı</a:t>
            </a:r>
          </a:p>
          <a:p>
            <a:pPr marL="342900" lvl="0" indent="-342900" algn="just">
              <a:buFont typeface="Wingdings" panose="05000000000000000000" pitchFamily="2" charset="2"/>
              <a:buChar char="§"/>
            </a:pPr>
            <a:r>
              <a:rPr lang="tr-TR" spc="0" dirty="0">
                <a:solidFill>
                  <a:schemeClr val="tx1"/>
                </a:solidFill>
                <a:latin typeface="+mn-lt"/>
              </a:rPr>
              <a:t>Kısırlık</a:t>
            </a:r>
          </a:p>
          <a:p>
            <a:pPr marL="342900" lvl="0" indent="-342900" algn="just">
              <a:buFont typeface="Wingdings" panose="05000000000000000000" pitchFamily="2" charset="2"/>
              <a:buChar char="§"/>
            </a:pPr>
            <a:r>
              <a:rPr lang="tr-TR" spc="0" dirty="0">
                <a:solidFill>
                  <a:schemeClr val="tx1"/>
                </a:solidFill>
                <a:latin typeface="+mn-lt"/>
              </a:rPr>
              <a:t>Kanser tedavisinde başarı şansının düşmesi</a:t>
            </a:r>
          </a:p>
          <a:p>
            <a:pPr marL="342900" lvl="0" indent="-342900" algn="just">
              <a:buFont typeface="Wingdings" panose="05000000000000000000" pitchFamily="2" charset="2"/>
              <a:buChar char="§"/>
            </a:pPr>
            <a:r>
              <a:rPr lang="tr-TR" spc="0" dirty="0">
                <a:solidFill>
                  <a:schemeClr val="tx1"/>
                </a:solidFill>
                <a:latin typeface="+mn-lt"/>
              </a:rPr>
              <a:t>Kullanılan bazı ilaçların  kan seviyesinde değişiklik</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Artan diğer riskler</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6164" y="249404"/>
            <a:ext cx="6286953" cy="4139716"/>
          </a:xfrm>
          <a:prstGeom prst="rect">
            <a:avLst/>
          </a:prstGeom>
        </p:spPr>
      </p:pic>
    </p:spTree>
    <p:extLst>
      <p:ext uri="{BB962C8B-B14F-4D97-AF65-F5344CB8AC3E}">
        <p14:creationId xmlns:p14="http://schemas.microsoft.com/office/powerpoint/2010/main" val="39892336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6" y="1030488"/>
            <a:ext cx="8410283" cy="2052346"/>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Sigara dumanının olduğu yerde uzun süre kalan kişilerde de, sigaraya bağlı hastalıkların oluşması riski artmaktadır.</a:t>
            </a:r>
          </a:p>
          <a:p>
            <a:pPr marL="342900" lvl="0" indent="-342900" algn="just">
              <a:buFont typeface="Wingdings" panose="05000000000000000000" pitchFamily="2" charset="2"/>
              <a:buChar char="§"/>
            </a:pPr>
            <a:r>
              <a:rPr lang="tr-TR" sz="2400" spc="0" dirty="0">
                <a:solidFill>
                  <a:schemeClr val="tx1"/>
                </a:solidFill>
                <a:latin typeface="+mn-lt"/>
              </a:rPr>
              <a:t>Özellikle akciğer kanseri, koroner hastalık ve çocuklarda solunum yolu, iç kulak enfeksiyonu ve astım riski belirgin olarak artmaktadır.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Pasif </a:t>
            </a:r>
            <a:r>
              <a:rPr lang="tr-TR" sz="4800" dirty="0" err="1">
                <a:solidFill>
                  <a:schemeClr val="accent3">
                    <a:lumMod val="50000"/>
                  </a:schemeClr>
                </a:solidFill>
              </a:rPr>
              <a:t>etkilenim</a:t>
            </a:r>
            <a:endParaRPr lang="tr-TR" sz="4800" dirty="0">
              <a:solidFill>
                <a:schemeClr val="accent3">
                  <a:lumMod val="50000"/>
                </a:schemeClr>
              </a:solidFill>
            </a:endParaRPr>
          </a:p>
        </p:txBody>
      </p:sp>
      <p:pic>
        <p:nvPicPr>
          <p:cNvPr id="3" name="Resim 2"/>
          <p:cNvPicPr>
            <a:picLocks noChangeAspect="1"/>
          </p:cNvPicPr>
          <p:nvPr/>
        </p:nvPicPr>
        <p:blipFill>
          <a:blip r:embed="rId2"/>
          <a:stretch>
            <a:fillRect/>
          </a:stretch>
        </p:blipFill>
        <p:spPr>
          <a:xfrm>
            <a:off x="611999" y="3082834"/>
            <a:ext cx="5993295" cy="3657600"/>
          </a:xfrm>
          <a:prstGeom prst="rect">
            <a:avLst/>
          </a:prstGeom>
        </p:spPr>
      </p:pic>
    </p:spTree>
    <p:extLst>
      <p:ext uri="{BB962C8B-B14F-4D97-AF65-F5344CB8AC3E}">
        <p14:creationId xmlns:p14="http://schemas.microsoft.com/office/powerpoint/2010/main" val="3943488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3724393"/>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Elektronik nikotin üretme sistemleri kullanılır. Bir çözelti elektronik olarak ısıtılır, buhar oluşturur, bu buharda nikotin olabilir veya olmayabilir. Sigaraya benzer küçük cihazların nikotin üretimi azdır, ancak büyük cihazlar sigaraya yakın nikotin üretir. Bu ürünler hakkındaki bilgilerimiz hala kısıtlı olmakla beraber, daha az </a:t>
            </a:r>
            <a:r>
              <a:rPr lang="tr-TR" sz="2400" spc="0" dirty="0" err="1">
                <a:solidFill>
                  <a:schemeClr val="tx1"/>
                </a:solidFill>
                <a:latin typeface="+mn-lt"/>
              </a:rPr>
              <a:t>toksik</a:t>
            </a:r>
            <a:r>
              <a:rPr lang="tr-TR" sz="2400" spc="0" dirty="0">
                <a:solidFill>
                  <a:schemeClr val="tx1"/>
                </a:solidFill>
                <a:latin typeface="+mn-lt"/>
              </a:rPr>
              <a:t> madde üretimi ve daha az hastalık riski beklenmektedir. Sigara bağımlıları bu ürünleri kullanarak, daha az (ihtiyaçlarına yetecek kadar) nikotin alabilir, bununla beraber bunu da kullanmak önerilmez. Özellikle gençlerde kullanımı artmaktadır.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Elektronik Sigara</a:t>
            </a:r>
          </a:p>
        </p:txBody>
      </p:sp>
      <p:pic>
        <p:nvPicPr>
          <p:cNvPr id="2" name="Resim 1"/>
          <p:cNvPicPr>
            <a:picLocks noChangeAspect="1"/>
          </p:cNvPicPr>
          <p:nvPr/>
        </p:nvPicPr>
        <p:blipFill>
          <a:blip r:embed="rId2">
            <a:clrChange>
              <a:clrFrom>
                <a:srgbClr val="CAD8E5"/>
              </a:clrFrom>
              <a:clrTo>
                <a:srgbClr val="CAD8E5">
                  <a:alpha val="0"/>
                </a:srgbClr>
              </a:clrTo>
            </a:clrChange>
          </a:blip>
          <a:stretch>
            <a:fillRect/>
          </a:stretch>
        </p:blipFill>
        <p:spPr>
          <a:xfrm>
            <a:off x="8464732" y="1182355"/>
            <a:ext cx="3727268" cy="2841005"/>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4177404"/>
            <a:ext cx="4763407" cy="2680596"/>
          </a:xfrm>
          <a:prstGeom prst="rect">
            <a:avLst/>
          </a:prstGeom>
        </p:spPr>
      </p:pic>
    </p:spTree>
    <p:extLst>
      <p:ext uri="{BB962C8B-B14F-4D97-AF65-F5344CB8AC3E}">
        <p14:creationId xmlns:p14="http://schemas.microsoft.com/office/powerpoint/2010/main" val="2216394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3724393"/>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İlk bakışta avantajlı gibi görünse de, bağımlılar daha sık içerek yada daha derin çekerek aradaki farkı telafi eder, bu durumda ek olarak </a:t>
            </a:r>
            <a:r>
              <a:rPr lang="tr-TR" sz="2400" spc="0" dirty="0" err="1">
                <a:solidFill>
                  <a:schemeClr val="tx1"/>
                </a:solidFill>
                <a:latin typeface="+mn-lt"/>
              </a:rPr>
              <a:t>karsinojen</a:t>
            </a:r>
            <a:r>
              <a:rPr lang="tr-TR" sz="2400" spc="0" dirty="0">
                <a:solidFill>
                  <a:schemeClr val="tx1"/>
                </a:solidFill>
                <a:latin typeface="+mn-lt"/>
              </a:rPr>
              <a:t> </a:t>
            </a:r>
            <a:r>
              <a:rPr lang="tr-TR" sz="2400" spc="0" dirty="0" err="1">
                <a:solidFill>
                  <a:schemeClr val="tx1"/>
                </a:solidFill>
                <a:latin typeface="+mn-lt"/>
              </a:rPr>
              <a:t>nitrozaminleri</a:t>
            </a:r>
            <a:r>
              <a:rPr lang="tr-TR" sz="2400" spc="0" dirty="0">
                <a:solidFill>
                  <a:schemeClr val="tx1"/>
                </a:solidFill>
                <a:latin typeface="+mn-lt"/>
              </a:rPr>
              <a:t> ve değişik zararlı maddeleri daha fazla almış olmaktadır, bu nedenle son 60 yıldır kullanılan bu tür ürünlerde akciğer kanseri, KOAH, </a:t>
            </a:r>
            <a:r>
              <a:rPr lang="tr-TR" sz="2400" spc="0" dirty="0" err="1">
                <a:solidFill>
                  <a:schemeClr val="tx1"/>
                </a:solidFill>
                <a:latin typeface="+mn-lt"/>
              </a:rPr>
              <a:t>vb</a:t>
            </a:r>
            <a:r>
              <a:rPr lang="tr-TR" sz="2400" spc="0" dirty="0">
                <a:solidFill>
                  <a:schemeClr val="tx1"/>
                </a:solidFill>
                <a:latin typeface="+mn-lt"/>
              </a:rPr>
              <a:t> daha fazla görülmektedir.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Katranı ve nikotini azaltılmış sigaralar</a:t>
            </a:r>
          </a:p>
        </p:txBody>
      </p:sp>
      <p:pic>
        <p:nvPicPr>
          <p:cNvPr id="12" name="Resim 11"/>
          <p:cNvPicPr>
            <a:picLocks noChangeAspect="1"/>
          </p:cNvPicPr>
          <p:nvPr/>
        </p:nvPicPr>
        <p:blipFill>
          <a:blip r:embed="rId2"/>
          <a:stretch>
            <a:fillRect/>
          </a:stretch>
        </p:blipFill>
        <p:spPr>
          <a:xfrm>
            <a:off x="245168" y="3404043"/>
            <a:ext cx="6297714" cy="3145809"/>
          </a:xfrm>
          <a:prstGeom prst="rect">
            <a:avLst/>
          </a:prstGeom>
        </p:spPr>
      </p:pic>
    </p:spTree>
    <p:extLst>
      <p:ext uri="{BB962C8B-B14F-4D97-AF65-F5344CB8AC3E}">
        <p14:creationId xmlns:p14="http://schemas.microsoft.com/office/powerpoint/2010/main" val="1501958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3724393"/>
          </a:xfrm>
        </p:spPr>
        <p:txBody>
          <a:bodyPr/>
          <a:lstStyle/>
          <a:p>
            <a:pPr marL="342900" lvl="0" indent="-342900" algn="just">
              <a:buFont typeface="Wingdings" panose="05000000000000000000" pitchFamily="2" charset="2"/>
              <a:buChar char="§"/>
            </a:pPr>
            <a:r>
              <a:rPr lang="tr-TR" sz="2400" spc="0" dirty="0">
                <a:solidFill>
                  <a:schemeClr val="tx1"/>
                </a:solidFill>
                <a:latin typeface="+mn-lt"/>
              </a:rPr>
              <a:t>İlk bakışta avantajlı gibi görünse de, bağımlılar daha sık içerek yada daha derin çekerek aradaki farkı telafi eder, bu durumda ek olarak </a:t>
            </a:r>
            <a:r>
              <a:rPr lang="tr-TR" sz="2400" spc="0" dirty="0" err="1">
                <a:solidFill>
                  <a:schemeClr val="tx1"/>
                </a:solidFill>
                <a:latin typeface="+mn-lt"/>
              </a:rPr>
              <a:t>karsinojen</a:t>
            </a:r>
            <a:r>
              <a:rPr lang="tr-TR" sz="2400" spc="0" dirty="0">
                <a:solidFill>
                  <a:schemeClr val="tx1"/>
                </a:solidFill>
                <a:latin typeface="+mn-lt"/>
              </a:rPr>
              <a:t> </a:t>
            </a:r>
            <a:r>
              <a:rPr lang="tr-TR" sz="2400" spc="0" dirty="0" err="1">
                <a:solidFill>
                  <a:schemeClr val="tx1"/>
                </a:solidFill>
                <a:latin typeface="+mn-lt"/>
              </a:rPr>
              <a:t>nitrozaminleri</a:t>
            </a:r>
            <a:r>
              <a:rPr lang="tr-TR" sz="2400" spc="0" dirty="0">
                <a:solidFill>
                  <a:schemeClr val="tx1"/>
                </a:solidFill>
                <a:latin typeface="+mn-lt"/>
              </a:rPr>
              <a:t> ve değişik zararlı maddeleri daha fazla almış olmaktadır, bu nedenle son 60 yıldır kullanılan bu tür ürünlerde akciğer kanseri, KOAH, </a:t>
            </a:r>
            <a:r>
              <a:rPr lang="tr-TR" sz="2400" spc="0" dirty="0" err="1">
                <a:solidFill>
                  <a:schemeClr val="tx1"/>
                </a:solidFill>
                <a:latin typeface="+mn-lt"/>
              </a:rPr>
              <a:t>vb</a:t>
            </a:r>
            <a:r>
              <a:rPr lang="tr-TR" sz="2400" spc="0" dirty="0">
                <a:solidFill>
                  <a:schemeClr val="tx1"/>
                </a:solidFill>
                <a:latin typeface="+mn-lt"/>
              </a:rPr>
              <a:t> daha fazla görülmektedir.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Sigara nasıl bırakılır</a:t>
            </a:r>
          </a:p>
        </p:txBody>
      </p:sp>
      <p:pic>
        <p:nvPicPr>
          <p:cNvPr id="2" name="Resim 1"/>
          <p:cNvPicPr>
            <a:picLocks noChangeAspect="1"/>
          </p:cNvPicPr>
          <p:nvPr/>
        </p:nvPicPr>
        <p:blipFill>
          <a:blip r:embed="rId2"/>
          <a:stretch>
            <a:fillRect/>
          </a:stretch>
        </p:blipFill>
        <p:spPr>
          <a:xfrm>
            <a:off x="1740117" y="3108961"/>
            <a:ext cx="5355628" cy="3580082"/>
          </a:xfrm>
          <a:prstGeom prst="rect">
            <a:avLst/>
          </a:prstGeom>
        </p:spPr>
      </p:pic>
    </p:spTree>
    <p:extLst>
      <p:ext uri="{BB962C8B-B14F-4D97-AF65-F5344CB8AC3E}">
        <p14:creationId xmlns:p14="http://schemas.microsoft.com/office/powerpoint/2010/main" val="13477256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a:solidFill>
                  <a:schemeClr val="tx1"/>
                </a:solidFill>
                <a:latin typeface="+mn-lt"/>
              </a:rPr>
              <a:t>Akut, şiddetli bir hastalık anında sigarayı bırakma tavsiyesi çok etkilidir.</a:t>
            </a:r>
          </a:p>
          <a:p>
            <a:pPr marL="342900" lvl="0" indent="-342900" algn="just">
              <a:buFont typeface="Wingdings" panose="05000000000000000000" pitchFamily="2" charset="2"/>
              <a:buChar char="§"/>
            </a:pPr>
            <a:r>
              <a:rPr lang="tr-TR" spc="0" dirty="0">
                <a:solidFill>
                  <a:schemeClr val="tx1"/>
                </a:solidFill>
                <a:latin typeface="+mn-lt"/>
              </a:rPr>
              <a:t>Her hastanın sigara hikayesi sorulmalıdır.</a:t>
            </a:r>
          </a:p>
          <a:p>
            <a:pPr marL="342900" lvl="0" indent="-342900" algn="just">
              <a:buFont typeface="Wingdings" panose="05000000000000000000" pitchFamily="2" charset="2"/>
              <a:buChar char="§"/>
            </a:pPr>
            <a:r>
              <a:rPr lang="tr-TR" spc="0" dirty="0">
                <a:solidFill>
                  <a:schemeClr val="tx1"/>
                </a:solidFill>
                <a:latin typeface="+mn-lt"/>
              </a:rPr>
              <a:t>Sigara içenlere net, güçlü ve kararlı bir şekilde bırakması tavsiye edilmelidir.</a:t>
            </a:r>
          </a:p>
          <a:p>
            <a:pPr marL="342900" lvl="0" indent="-342900" algn="just">
              <a:buFont typeface="Wingdings" panose="05000000000000000000" pitchFamily="2" charset="2"/>
              <a:buChar char="§"/>
            </a:pPr>
            <a:r>
              <a:rPr lang="tr-TR" spc="0" dirty="0">
                <a:solidFill>
                  <a:schemeClr val="tx1"/>
                </a:solidFill>
                <a:latin typeface="+mn-lt"/>
              </a:rPr>
              <a:t>Bırakmak isteyenler için, birkaç hafta sonraki bir gün, bırakma günü olarak tespit edilmelidir.</a:t>
            </a:r>
          </a:p>
          <a:p>
            <a:pPr marL="342900" lvl="0" indent="-342900" algn="just">
              <a:buFont typeface="Wingdings" panose="05000000000000000000" pitchFamily="2" charset="2"/>
              <a:buChar char="§"/>
            </a:pPr>
            <a:r>
              <a:rPr lang="tr-TR" spc="0" dirty="0">
                <a:solidFill>
                  <a:schemeClr val="tx1"/>
                </a:solidFill>
                <a:latin typeface="+mn-lt"/>
              </a:rPr>
              <a:t>Bırakma gününe yakın bir gün kontrol randevusu verilmelidir.</a:t>
            </a:r>
          </a:p>
          <a:p>
            <a:pPr marL="342900" lvl="0" indent="-342900" algn="just">
              <a:buFont typeface="Wingdings" panose="05000000000000000000" pitchFamily="2" charset="2"/>
              <a:buChar char="§"/>
            </a:pPr>
            <a:r>
              <a:rPr lang="tr-TR" spc="0" dirty="0">
                <a:solidFill>
                  <a:schemeClr val="tx1"/>
                </a:solidFill>
                <a:latin typeface="+mn-lt"/>
              </a:rPr>
              <a:t>Hekim takibi ile başarılı girişim doğru orantılıdır.</a:t>
            </a:r>
          </a:p>
          <a:p>
            <a:pPr marL="342900" lvl="0" indent="-342900" algn="just">
              <a:buFont typeface="Wingdings" panose="05000000000000000000" pitchFamily="2" charset="2"/>
              <a:buChar char="§"/>
            </a:pPr>
            <a:r>
              <a:rPr lang="tr-TR" spc="0" dirty="0">
                <a:solidFill>
                  <a:schemeClr val="tx1"/>
                </a:solidFill>
                <a:latin typeface="+mn-lt"/>
              </a:rPr>
              <a:t>Bazı ilaçlar destek olabilir.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Hekimin üzerine düşen görevler</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68" y="4037484"/>
            <a:ext cx="5372411" cy="2820516"/>
          </a:xfrm>
          <a:prstGeom prst="rect">
            <a:avLst/>
          </a:prstGeom>
        </p:spPr>
      </p:pic>
    </p:spTree>
    <p:extLst>
      <p:ext uri="{BB962C8B-B14F-4D97-AF65-F5344CB8AC3E}">
        <p14:creationId xmlns:p14="http://schemas.microsoft.com/office/powerpoint/2010/main" val="1883101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a:solidFill>
                  <a:schemeClr val="tx1"/>
                </a:solidFill>
                <a:latin typeface="+mn-lt"/>
              </a:rPr>
              <a:t>Nikotin içeren ilaçlar: Bant, çiklet, pastil, ağız/burun spreyi</a:t>
            </a:r>
          </a:p>
          <a:p>
            <a:pPr marL="342900" lvl="0" indent="-342900" algn="just">
              <a:buFont typeface="Wingdings" panose="05000000000000000000" pitchFamily="2" charset="2"/>
              <a:buChar char="§"/>
            </a:pPr>
            <a:r>
              <a:rPr lang="tr-TR" spc="0" dirty="0" err="1">
                <a:solidFill>
                  <a:schemeClr val="tx1"/>
                </a:solidFill>
                <a:latin typeface="+mn-lt"/>
              </a:rPr>
              <a:t>Antidepresanlar</a:t>
            </a:r>
            <a:r>
              <a:rPr lang="tr-TR" spc="0" dirty="0">
                <a:solidFill>
                  <a:schemeClr val="tx1"/>
                </a:solidFill>
                <a:latin typeface="+mn-lt"/>
              </a:rPr>
              <a:t>: </a:t>
            </a:r>
            <a:r>
              <a:rPr lang="tr-TR" spc="0" dirty="0" err="1">
                <a:solidFill>
                  <a:schemeClr val="tx1"/>
                </a:solidFill>
                <a:latin typeface="+mn-lt"/>
              </a:rPr>
              <a:t>Bupropion</a:t>
            </a:r>
            <a:r>
              <a:rPr lang="tr-TR" spc="0" dirty="0">
                <a:solidFill>
                  <a:schemeClr val="tx1"/>
                </a:solidFill>
                <a:latin typeface="+mn-lt"/>
              </a:rPr>
              <a:t>, </a:t>
            </a:r>
            <a:r>
              <a:rPr lang="tr-TR" spc="0" dirty="0" err="1">
                <a:solidFill>
                  <a:schemeClr val="tx1"/>
                </a:solidFill>
                <a:latin typeface="+mn-lt"/>
              </a:rPr>
              <a:t>vareniklin</a:t>
            </a:r>
            <a:r>
              <a:rPr lang="tr-TR" spc="0" dirty="0">
                <a:solidFill>
                  <a:schemeClr val="tx1"/>
                </a:solidFill>
                <a:latin typeface="+mn-lt"/>
              </a:rPr>
              <a:t>, </a:t>
            </a:r>
            <a:r>
              <a:rPr lang="tr-TR" spc="0" dirty="0" err="1">
                <a:solidFill>
                  <a:schemeClr val="tx1"/>
                </a:solidFill>
                <a:latin typeface="+mn-lt"/>
              </a:rPr>
              <a:t>klonidin</a:t>
            </a:r>
            <a:r>
              <a:rPr lang="tr-TR" spc="0" dirty="0">
                <a:solidFill>
                  <a:schemeClr val="tx1"/>
                </a:solidFill>
                <a:latin typeface="+mn-lt"/>
              </a:rPr>
              <a:t> içeren ilaçlar</a:t>
            </a:r>
          </a:p>
          <a:p>
            <a:pPr marL="342900" lvl="0" indent="-342900" algn="just">
              <a:buFont typeface="Wingdings" panose="05000000000000000000" pitchFamily="2" charset="2"/>
              <a:buChar char="§"/>
            </a:pPr>
            <a:r>
              <a:rPr lang="tr-TR" spc="0" dirty="0">
                <a:solidFill>
                  <a:schemeClr val="tx1"/>
                </a:solidFill>
                <a:latin typeface="+mn-lt"/>
              </a:rPr>
              <a:t>Bırakma günü öncesi birkaç hafta nikotin bant artı </a:t>
            </a:r>
            <a:r>
              <a:rPr lang="tr-TR" spc="0" dirty="0" err="1">
                <a:solidFill>
                  <a:schemeClr val="tx1"/>
                </a:solidFill>
                <a:latin typeface="+mn-lt"/>
              </a:rPr>
              <a:t>antidepresan</a:t>
            </a:r>
            <a:r>
              <a:rPr lang="tr-TR" spc="0" dirty="0">
                <a:solidFill>
                  <a:schemeClr val="tx1"/>
                </a:solidFill>
                <a:latin typeface="+mn-lt"/>
              </a:rPr>
              <a:t> ilaç başlanır, ani istekleri gidermek için çiklet yada pastil verilir.</a:t>
            </a:r>
          </a:p>
          <a:p>
            <a:pPr marL="342900" lvl="0" indent="-342900" algn="just">
              <a:buFont typeface="Wingdings" panose="05000000000000000000" pitchFamily="2" charset="2"/>
              <a:buChar char="§"/>
            </a:pPr>
            <a:r>
              <a:rPr lang="tr-TR" spc="0" dirty="0">
                <a:solidFill>
                  <a:schemeClr val="tx1"/>
                </a:solidFill>
                <a:latin typeface="+mn-lt"/>
              </a:rPr>
              <a:t>Doktor tavsiyesi artı ilaç artı danışmanlık (takip), üçü beraber uygulandığında, en etkili yöntemdir.</a:t>
            </a:r>
          </a:p>
          <a:p>
            <a:pPr marL="342900" lvl="0" indent="-342900" algn="just">
              <a:buFont typeface="Wingdings" panose="05000000000000000000" pitchFamily="2" charset="2"/>
              <a:buChar char="§"/>
            </a:pPr>
            <a:r>
              <a:rPr lang="tr-TR" spc="0" dirty="0">
                <a:solidFill>
                  <a:schemeClr val="tx1"/>
                </a:solidFill>
                <a:latin typeface="+mn-lt"/>
              </a:rPr>
              <a:t>Sigarayı bırakmakta zorluk çekenler için, nikotin ürünleri daha uzun süre kullanılabilir. Nikotin ürünleri, sigaradan daha az nikotin verilerek, kişinin nikotin ihtiyacını geçici olarak karşılamak içindir.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smtClean="0">
                <a:solidFill>
                  <a:schemeClr val="accent3">
                    <a:lumMod val="50000"/>
                  </a:schemeClr>
                </a:solidFill>
              </a:rPr>
              <a:t>İlaçlar</a:t>
            </a:r>
            <a:endParaRPr lang="tr-TR" sz="4800" dirty="0">
              <a:solidFill>
                <a:schemeClr val="accent3">
                  <a:lumMod val="50000"/>
                </a:schemeClr>
              </a:solidFill>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59" y="4180115"/>
            <a:ext cx="3949250" cy="2625634"/>
          </a:xfrm>
          <a:prstGeom prst="rect">
            <a:avLst/>
          </a:prstGeom>
        </p:spPr>
      </p:pic>
    </p:spTree>
    <p:extLst>
      <p:ext uri="{BB962C8B-B14F-4D97-AF65-F5344CB8AC3E}">
        <p14:creationId xmlns:p14="http://schemas.microsoft.com/office/powerpoint/2010/main" val="322866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6969909" cy="4449534"/>
          </a:xfrm>
        </p:spPr>
        <p:txBody>
          <a:bodyPr/>
          <a:lstStyle/>
          <a:p>
            <a:pPr marL="285750" lvl="0" indent="-285750" algn="just">
              <a:buFont typeface="Wingdings" panose="05000000000000000000" pitchFamily="2" charset="2"/>
              <a:buChar char="v"/>
            </a:pPr>
            <a:r>
              <a:rPr lang="tr-TR" sz="2400" spc="0" dirty="0">
                <a:solidFill>
                  <a:prstClr val="black"/>
                </a:solidFill>
                <a:latin typeface="+mn-lt"/>
              </a:rPr>
              <a:t> Yükümlülük Süresi: Sigortalının meslek hastalığına neden olan </a:t>
            </a:r>
            <a:r>
              <a:rPr lang="tr-TR" sz="2400" spc="0" dirty="0">
                <a:solidFill>
                  <a:srgbClr val="FF0000"/>
                </a:solidFill>
                <a:latin typeface="+mn-lt"/>
              </a:rPr>
              <a:t>işinden ayrıldığı tarih ile, meslek hastalığının meydana çıktığı tarih arasında geçecek en uzun süredir. </a:t>
            </a:r>
            <a:r>
              <a:rPr lang="tr-TR" sz="2400" spc="0" dirty="0">
                <a:solidFill>
                  <a:prstClr val="black"/>
                </a:solidFill>
                <a:latin typeface="+mn-lt"/>
              </a:rPr>
              <a:t>Tüzükte (Sosyal Sigorta Sağlık  İşlemleri Tüzüğü) çeşitli meslek hastalıkları için belirtilmiş̧ yükümlülük süreleri </a:t>
            </a:r>
            <a:r>
              <a:rPr lang="tr-TR" sz="2400" spc="0" dirty="0">
                <a:solidFill>
                  <a:srgbClr val="FF0000"/>
                </a:solidFill>
                <a:latin typeface="+mn-lt"/>
              </a:rPr>
              <a:t>3 günle 15 yıl arasında değişmektedir. </a:t>
            </a:r>
          </a:p>
          <a:p>
            <a:pPr marL="285750" lvl="0" indent="-285750" algn="just">
              <a:buFont typeface="Wingdings" panose="05000000000000000000" pitchFamily="2" charset="2"/>
              <a:buChar char="v"/>
            </a:pPr>
            <a:endParaRPr lang="tr-TR" sz="2400" b="1" spc="0" dirty="0" smtClean="0">
              <a:solidFill>
                <a:prstClr val="black"/>
              </a:solidFill>
              <a:latin typeface="+mn-lt"/>
            </a:endParaRPr>
          </a:p>
          <a:p>
            <a:pPr marL="285750" lvl="0" indent="-285750" algn="just">
              <a:buFont typeface="Wingdings" panose="05000000000000000000" pitchFamily="2" charset="2"/>
              <a:buChar char="v"/>
            </a:pPr>
            <a:r>
              <a:rPr lang="tr-TR" sz="2400" spc="0" dirty="0" smtClean="0">
                <a:solidFill>
                  <a:prstClr val="black"/>
                </a:solidFill>
                <a:latin typeface="+mn-lt"/>
              </a:rPr>
              <a:t>Maruziyet </a:t>
            </a:r>
            <a:r>
              <a:rPr lang="tr-TR" sz="2400" spc="0" dirty="0">
                <a:solidFill>
                  <a:prstClr val="black"/>
                </a:solidFill>
                <a:latin typeface="+mn-lt"/>
              </a:rPr>
              <a:t>Süresi: Zararlı etkinin </a:t>
            </a:r>
            <a:r>
              <a:rPr lang="tr-TR" sz="2400" spc="0" dirty="0" smtClean="0">
                <a:solidFill>
                  <a:prstClr val="black"/>
                </a:solidFill>
                <a:latin typeface="+mn-lt"/>
              </a:rPr>
              <a:t>başlamasıyla </a:t>
            </a:r>
            <a:r>
              <a:rPr lang="tr-TR" sz="2400" spc="0" dirty="0">
                <a:solidFill>
                  <a:prstClr val="black"/>
                </a:solidFill>
                <a:latin typeface="+mn-lt"/>
              </a:rPr>
              <a:t>meslek </a:t>
            </a:r>
            <a:r>
              <a:rPr lang="tr-TR" sz="2400" spc="0" dirty="0" smtClean="0">
                <a:solidFill>
                  <a:prstClr val="black"/>
                </a:solidFill>
                <a:latin typeface="+mn-lt"/>
              </a:rPr>
              <a:t>hastalığı </a:t>
            </a:r>
            <a:r>
              <a:rPr lang="tr-TR" sz="2400" spc="0" dirty="0">
                <a:solidFill>
                  <a:prstClr val="black"/>
                </a:solidFill>
                <a:latin typeface="+mn-lt"/>
              </a:rPr>
              <a:t>belirtilerinin ortaya çıkması için geçmesi kabul edilen en kısa süredir. </a:t>
            </a:r>
          </a:p>
          <a:p>
            <a:pPr lvl="0" algn="just"/>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smtClean="0">
                <a:solidFill>
                  <a:schemeClr val="accent3">
                    <a:lumMod val="50000"/>
                  </a:schemeClr>
                </a:solidFill>
              </a:rPr>
              <a:t>Çalışma Koşullarında Meslek Hastalığı</a:t>
            </a:r>
            <a:endParaRPr lang="tr-TR" sz="4800" dirty="0">
              <a:solidFill>
                <a:schemeClr val="accent3">
                  <a:lumMod val="50000"/>
                </a:schemeClr>
              </a:solidFill>
            </a:endParaRPr>
          </a:p>
        </p:txBody>
      </p:sp>
    </p:spTree>
    <p:extLst>
      <p:ext uri="{BB962C8B-B14F-4D97-AF65-F5344CB8AC3E}">
        <p14:creationId xmlns:p14="http://schemas.microsoft.com/office/powerpoint/2010/main" val="10662813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4"/>
          </p:nvPr>
        </p:nvSpPr>
        <p:spPr>
          <a:xfrm>
            <a:off x="224267" y="1030487"/>
            <a:ext cx="8397220" cy="4207719"/>
          </a:xfrm>
        </p:spPr>
        <p:txBody>
          <a:bodyPr/>
          <a:lstStyle/>
          <a:p>
            <a:pPr marL="342900" lvl="0" indent="-342900" algn="just">
              <a:buFont typeface="Wingdings" panose="05000000000000000000" pitchFamily="2" charset="2"/>
              <a:buChar char="§"/>
            </a:pPr>
            <a:r>
              <a:rPr lang="tr-TR" spc="0" dirty="0">
                <a:solidFill>
                  <a:schemeClr val="tx1"/>
                </a:solidFill>
                <a:latin typeface="+mn-lt"/>
              </a:rPr>
              <a:t>Her hastalıkta olduğu gibi, en iyi tedavi, hastalık başlamadan alınacak önlemlerdir.</a:t>
            </a:r>
          </a:p>
          <a:p>
            <a:pPr marL="342900" lvl="0" indent="-342900" algn="just">
              <a:buFont typeface="Wingdings" panose="05000000000000000000" pitchFamily="2" charset="2"/>
              <a:buChar char="§"/>
            </a:pPr>
            <a:r>
              <a:rPr lang="tr-TR" spc="0" dirty="0">
                <a:solidFill>
                  <a:schemeClr val="tx1"/>
                </a:solidFill>
                <a:latin typeface="+mn-lt"/>
              </a:rPr>
              <a:t>Sigaraya bağlı hastalıkları önlemenin yolu, hiç başlamamak yada erken bırakmaktır.</a:t>
            </a:r>
          </a:p>
          <a:p>
            <a:pPr marL="342900" lvl="0" indent="-342900" algn="just">
              <a:buFont typeface="Wingdings" panose="05000000000000000000" pitchFamily="2" charset="2"/>
              <a:buChar char="§"/>
            </a:pPr>
            <a:r>
              <a:rPr lang="tr-TR" spc="0" dirty="0">
                <a:solidFill>
                  <a:schemeClr val="tx1"/>
                </a:solidFill>
                <a:latin typeface="+mn-lt"/>
              </a:rPr>
              <a:t>Sigaraya çoğunlukla ergenlik döneminde başlanmaktadır.</a:t>
            </a:r>
          </a:p>
          <a:p>
            <a:pPr marL="342900" lvl="0" indent="-342900" algn="just">
              <a:buFont typeface="Wingdings" panose="05000000000000000000" pitchFamily="2" charset="2"/>
              <a:buChar char="§"/>
            </a:pPr>
            <a:r>
              <a:rPr lang="tr-TR" spc="0" dirty="0">
                <a:solidFill>
                  <a:schemeClr val="tx1"/>
                </a:solidFill>
                <a:latin typeface="+mn-lt"/>
              </a:rPr>
              <a:t>Bunda anne baba davranışı, reklam, promosyonlar, gençlerin kendilerini erişkin olarak kabul ettirmek iç güdüleri rol oynamaktadır.</a:t>
            </a:r>
          </a:p>
          <a:p>
            <a:pPr marL="342900" lvl="0" indent="-342900" algn="just">
              <a:buFont typeface="Wingdings" panose="05000000000000000000" pitchFamily="2" charset="2"/>
              <a:buChar char="§"/>
            </a:pPr>
            <a:r>
              <a:rPr lang="tr-TR" spc="0" dirty="0">
                <a:solidFill>
                  <a:schemeClr val="tx1"/>
                </a:solidFill>
                <a:latin typeface="+mn-lt"/>
              </a:rPr>
              <a:t>Yetersiz kabul gören gençlerde, sigaraya başlama daha fazla olmaktadır.</a:t>
            </a:r>
          </a:p>
          <a:p>
            <a:pPr marL="342900" lvl="0" indent="-342900" algn="just">
              <a:buFont typeface="Wingdings" panose="05000000000000000000" pitchFamily="2" charset="2"/>
              <a:buChar char="§"/>
            </a:pPr>
            <a:r>
              <a:rPr lang="tr-TR" spc="0" dirty="0">
                <a:solidFill>
                  <a:schemeClr val="tx1"/>
                </a:solidFill>
                <a:latin typeface="+mn-lt"/>
              </a:rPr>
              <a:t>Gençlere ailesi ve hekim tarafından sigaranın zararları ve bağımlılık yapıcı etkisi sürekli hatırlatılmalıdır, yakın takip ile sigaraya başlamaları önlenmelidir, sigara içmeyen ergen ve erişkinler model örnek olarak gösterilmelidir.</a:t>
            </a:r>
          </a:p>
        </p:txBody>
      </p:sp>
      <p:sp>
        <p:nvSpPr>
          <p:cNvPr id="5" name="Metin Yer Tutucusu 3"/>
          <p:cNvSpPr>
            <a:spLocks noGrp="1"/>
          </p:cNvSpPr>
          <p:nvPr>
            <p:ph type="body" sz="quarter" idx="13"/>
          </p:nvPr>
        </p:nvSpPr>
        <p:spPr>
          <a:xfrm>
            <a:off x="245168" y="249404"/>
            <a:ext cx="11321992" cy="781081"/>
          </a:xfrm>
        </p:spPr>
        <p:txBody>
          <a:bodyPr/>
          <a:lstStyle/>
          <a:p>
            <a:r>
              <a:rPr lang="tr-TR" sz="4800" dirty="0">
                <a:solidFill>
                  <a:schemeClr val="accent3">
                    <a:lumMod val="50000"/>
                  </a:schemeClr>
                </a:solidFill>
              </a:rPr>
              <a:t>Prime (birincil) korunma</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576" y="4755031"/>
            <a:ext cx="6285413" cy="2102970"/>
          </a:xfrm>
          <a:prstGeom prst="rect">
            <a:avLst/>
          </a:prstGeom>
        </p:spPr>
      </p:pic>
    </p:spTree>
    <p:extLst>
      <p:ext uri="{BB962C8B-B14F-4D97-AF65-F5344CB8AC3E}">
        <p14:creationId xmlns:p14="http://schemas.microsoft.com/office/powerpoint/2010/main" val="39280609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3"/>
          <p:cNvSpPr txBox="1">
            <a:spLocks noChangeArrowheads="1"/>
          </p:cNvSpPr>
          <p:nvPr/>
        </p:nvSpPr>
        <p:spPr>
          <a:xfrm>
            <a:off x="0" y="920162"/>
            <a:ext cx="12191999" cy="1876389"/>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tr-TR" altLang="en-US" sz="4800" b="1" dirty="0" smtClean="0">
                <a:effectLst>
                  <a:outerShdw blurRad="38100" dist="38100" dir="2700000" algn="tl">
                    <a:srgbClr val="000000">
                      <a:alpha val="43137"/>
                    </a:srgbClr>
                  </a:outerShdw>
                </a:effectLst>
                <a:latin typeface="Eras Demi ITC" panose="020B0805030504020804" pitchFamily="34" charset="0"/>
              </a:rPr>
              <a:t>Değerli Katılımınız için </a:t>
            </a:r>
          </a:p>
          <a:p>
            <a:pPr algn="ctr">
              <a:lnSpc>
                <a:spcPct val="120000"/>
              </a:lnSpc>
            </a:pPr>
            <a:r>
              <a:rPr lang="tr-TR" altLang="en-US" sz="4800" b="1" dirty="0" smtClean="0">
                <a:effectLst>
                  <a:outerShdw blurRad="38100" dist="38100" dir="2700000" algn="tl">
                    <a:srgbClr val="000000">
                      <a:alpha val="43137"/>
                    </a:srgbClr>
                  </a:outerShdw>
                </a:effectLst>
                <a:latin typeface="Eras Demi ITC" panose="020B0805030504020804" pitchFamily="34" charset="0"/>
              </a:rPr>
              <a:t>Teşekkürler</a:t>
            </a:r>
          </a:p>
          <a:p>
            <a:pPr algn="ctr"/>
            <a:r>
              <a:rPr lang="tr-TR" altLang="en-US" sz="4600" b="1" dirty="0" smtClean="0">
                <a:effectLst>
                  <a:outerShdw blurRad="38100" dist="38100" dir="2700000" algn="tl">
                    <a:srgbClr val="000000">
                      <a:alpha val="43137"/>
                    </a:srgbClr>
                  </a:outerShdw>
                </a:effectLst>
                <a:latin typeface="Eras Demi ITC" panose="020B0805030504020804" pitchFamily="34" charset="0"/>
              </a:rPr>
              <a:t/>
            </a:r>
            <a:br>
              <a:rPr lang="tr-TR" altLang="en-US" sz="4600" b="1" dirty="0" smtClean="0">
                <a:effectLst>
                  <a:outerShdw blurRad="38100" dist="38100" dir="2700000" algn="tl">
                    <a:srgbClr val="000000">
                      <a:alpha val="43137"/>
                    </a:srgbClr>
                  </a:outerShdw>
                </a:effectLst>
                <a:latin typeface="Eras Demi ITC" panose="020B0805030504020804" pitchFamily="34" charset="0"/>
              </a:rPr>
            </a:br>
            <a:r>
              <a:rPr lang="tr-TR" altLang="en-US" sz="3100" b="1" dirty="0" smtClean="0">
                <a:effectLst>
                  <a:outerShdw blurRad="38100" dist="38100" dir="2700000" algn="tl">
                    <a:srgbClr val="000000">
                      <a:alpha val="43137"/>
                    </a:srgbClr>
                  </a:outerShdw>
                </a:effectLst>
                <a:latin typeface="Eras Demi ITC" panose="020B0805030504020804" pitchFamily="34" charset="0"/>
              </a:rPr>
              <a:t>Dr. Mehmet Erkan YAZMACI</a:t>
            </a:r>
            <a:endParaRPr lang="en-ID" altLang="en-US" sz="4600" b="1" dirty="0" smtClean="0">
              <a:effectLst>
                <a:outerShdw blurRad="38100" dist="38100" dir="2700000" algn="tl">
                  <a:srgbClr val="000000">
                    <a:alpha val="43137"/>
                  </a:srgbClr>
                </a:outerShdw>
              </a:effectLst>
              <a:latin typeface="Eras Demi ITC" panose="020B0805030504020804" pitchFamily="34" charset="0"/>
            </a:endParaRPr>
          </a:p>
        </p:txBody>
      </p:sp>
      <p:pic>
        <p:nvPicPr>
          <p:cNvPr id="8" name="Resim 7">
            <a:extLst>
              <a:ext uri="{FF2B5EF4-FFF2-40B4-BE49-F238E27FC236}">
                <a16:creationId xmlns:a16="http://schemas.microsoft.com/office/drawing/2014/main" id="{B8A4C843-F52F-4B7A-9A02-60A9B1F39891}"/>
              </a:ext>
            </a:extLst>
          </p:cNvPr>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73831" y="3061314"/>
            <a:ext cx="3844335" cy="894186"/>
          </a:xfrm>
          <a:prstGeom prst="rect">
            <a:avLst/>
          </a:prstGeom>
          <a:solidFill>
            <a:schemeClr val="bg1"/>
          </a:solidFill>
        </p:spPr>
      </p:pic>
      <p:pic>
        <p:nvPicPr>
          <p:cNvPr id="9" name="Resim 8"/>
          <p:cNvPicPr>
            <a:picLocks noChangeAspect="1"/>
          </p:cNvPicPr>
          <p:nvPr/>
        </p:nvPicPr>
        <p:blipFill>
          <a:blip r:embed="rId3"/>
          <a:stretch>
            <a:fillRect/>
          </a:stretch>
        </p:blipFill>
        <p:spPr>
          <a:xfrm>
            <a:off x="4913242" y="4220263"/>
            <a:ext cx="2365511" cy="622025"/>
          </a:xfrm>
          <a:prstGeom prst="rect">
            <a:avLst/>
          </a:prstGeom>
        </p:spPr>
      </p:pic>
    </p:spTree>
    <p:extLst>
      <p:ext uri="{BB962C8B-B14F-4D97-AF65-F5344CB8AC3E}">
        <p14:creationId xmlns:p14="http://schemas.microsoft.com/office/powerpoint/2010/main" val="41288067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3726" y="249404"/>
            <a:ext cx="5950397" cy="3133876"/>
          </a:xfrm>
          <a:prstGeom prst="rect">
            <a:avLst/>
          </a:prstGeom>
        </p:spPr>
      </p:pic>
      <p:sp>
        <p:nvSpPr>
          <p:cNvPr id="3" name="Text Placeholder 2"/>
          <p:cNvSpPr>
            <a:spLocks noGrp="1"/>
          </p:cNvSpPr>
          <p:nvPr>
            <p:ph type="body" sz="quarter" idx="14"/>
          </p:nvPr>
        </p:nvSpPr>
        <p:spPr>
          <a:xfrm>
            <a:off x="245168" y="1238695"/>
            <a:ext cx="6496573" cy="3998704"/>
          </a:xfrm>
        </p:spPr>
        <p:txBody>
          <a:bodyPr/>
          <a:lstStyle/>
          <a:p>
            <a:pPr marL="285750" lvl="0" indent="-285750" algn="just">
              <a:buFont typeface="Wingdings" panose="05000000000000000000" pitchFamily="2" charset="2"/>
              <a:buChar char="v"/>
            </a:pPr>
            <a:r>
              <a:rPr lang="tr-TR" sz="2400" spc="0" dirty="0">
                <a:solidFill>
                  <a:prstClr val="black"/>
                </a:solidFill>
                <a:latin typeface="+mn-lt"/>
              </a:rPr>
              <a:t> </a:t>
            </a:r>
            <a:r>
              <a:rPr lang="tr-TR" sz="2400" b="1" spc="0" dirty="0">
                <a:solidFill>
                  <a:prstClr val="black"/>
                </a:solidFill>
                <a:latin typeface="+mn-lt"/>
              </a:rPr>
              <a:t>A grubu meslek hastalıkları:</a:t>
            </a:r>
            <a:r>
              <a:rPr lang="tr-TR" sz="2400" spc="0" dirty="0">
                <a:solidFill>
                  <a:prstClr val="black"/>
                </a:solidFill>
                <a:latin typeface="+mn-lt"/>
              </a:rPr>
              <a:t> Kimyasal kaynaklı meslek hastalıkları.</a:t>
            </a:r>
          </a:p>
          <a:p>
            <a:pPr marL="285750" lvl="0" indent="-285750" algn="just">
              <a:buFont typeface="Wingdings" panose="05000000000000000000" pitchFamily="2" charset="2"/>
              <a:buChar char="v"/>
            </a:pPr>
            <a:r>
              <a:rPr lang="tr-TR" sz="2400" b="1" spc="0" dirty="0">
                <a:solidFill>
                  <a:prstClr val="black"/>
                </a:solidFill>
                <a:latin typeface="+mn-lt"/>
              </a:rPr>
              <a:t>B grubu meslek hastalıkları:</a:t>
            </a:r>
            <a:r>
              <a:rPr lang="tr-TR" sz="2400" spc="0" dirty="0">
                <a:solidFill>
                  <a:prstClr val="black"/>
                </a:solidFill>
                <a:latin typeface="+mn-lt"/>
              </a:rPr>
              <a:t> Cilt kanseri ve kanserli olmayan cilt hastalıkları.</a:t>
            </a:r>
          </a:p>
          <a:p>
            <a:pPr marL="285750" lvl="0" indent="-285750" algn="just">
              <a:buFont typeface="Wingdings" panose="05000000000000000000" pitchFamily="2" charset="2"/>
              <a:buChar char="v"/>
            </a:pPr>
            <a:r>
              <a:rPr lang="tr-TR" sz="2400" b="1" spc="0" dirty="0">
                <a:solidFill>
                  <a:prstClr val="black"/>
                </a:solidFill>
                <a:latin typeface="+mn-lt"/>
              </a:rPr>
              <a:t>C grubu meslek hastalıkları:</a:t>
            </a:r>
            <a:r>
              <a:rPr lang="tr-TR" sz="2400" spc="0" dirty="0">
                <a:solidFill>
                  <a:prstClr val="black"/>
                </a:solidFill>
                <a:latin typeface="+mn-lt"/>
              </a:rPr>
              <a:t> </a:t>
            </a:r>
            <a:r>
              <a:rPr lang="tr-TR" sz="2400" spc="0" dirty="0" err="1">
                <a:solidFill>
                  <a:prstClr val="black"/>
                </a:solidFill>
                <a:latin typeface="+mn-lt"/>
              </a:rPr>
              <a:t>Pnömokonyoz</a:t>
            </a:r>
            <a:r>
              <a:rPr lang="tr-TR" sz="2400" spc="0" dirty="0">
                <a:solidFill>
                  <a:prstClr val="black"/>
                </a:solidFill>
                <a:latin typeface="+mn-lt"/>
              </a:rPr>
              <a:t> ve diğer solunum sistemi meslek hastalıkları.</a:t>
            </a:r>
          </a:p>
          <a:p>
            <a:pPr marL="285750" lvl="0" indent="-285750" algn="just">
              <a:buFont typeface="Wingdings" panose="05000000000000000000" pitchFamily="2" charset="2"/>
              <a:buChar char="v"/>
            </a:pPr>
            <a:r>
              <a:rPr lang="tr-TR" sz="2400" b="1" spc="0" dirty="0">
                <a:solidFill>
                  <a:prstClr val="black"/>
                </a:solidFill>
                <a:latin typeface="+mn-lt"/>
              </a:rPr>
              <a:t>D grubu meslek hastalıkları:</a:t>
            </a:r>
            <a:r>
              <a:rPr lang="tr-TR" sz="2400" spc="0" dirty="0">
                <a:solidFill>
                  <a:prstClr val="black"/>
                </a:solidFill>
                <a:latin typeface="+mn-lt"/>
              </a:rPr>
              <a:t> Mesleki enfeksiyon hastalıkları.</a:t>
            </a:r>
          </a:p>
          <a:p>
            <a:pPr marL="285750" lvl="0" indent="-285750" algn="just">
              <a:buFont typeface="Wingdings" panose="05000000000000000000" pitchFamily="2" charset="2"/>
              <a:buChar char="v"/>
            </a:pPr>
            <a:r>
              <a:rPr lang="tr-TR" sz="2400" b="1" spc="0" dirty="0">
                <a:solidFill>
                  <a:prstClr val="black"/>
                </a:solidFill>
                <a:latin typeface="+mn-lt"/>
              </a:rPr>
              <a:t>E grubu meslek hastalıkları:</a:t>
            </a:r>
            <a:r>
              <a:rPr lang="tr-TR" sz="2400" spc="0" dirty="0">
                <a:solidFill>
                  <a:prstClr val="black"/>
                </a:solidFill>
                <a:latin typeface="+mn-lt"/>
              </a:rPr>
              <a:t> Fiziksel faktörlerin neden olduğu meslek hastalıkları</a:t>
            </a:r>
            <a:r>
              <a:rPr lang="tr-TR" sz="2400" spc="0" dirty="0" smtClean="0">
                <a:solidFill>
                  <a:prstClr val="black"/>
                </a:solidFill>
                <a:latin typeface="+mn-lt"/>
              </a:rPr>
              <a:t>.</a:t>
            </a:r>
            <a:endParaRPr lang="tr-TR" sz="2400" spc="0" dirty="0">
              <a:solidFill>
                <a:prstClr val="black"/>
              </a:solidFill>
              <a:effectLst>
                <a:outerShdw blurRad="38100" dist="38100" dir="2700000" algn="tl">
                  <a:srgbClr val="000000">
                    <a:alpha val="43137"/>
                  </a:srgbClr>
                </a:outerShdw>
              </a:effectLst>
              <a:latin typeface="+mn-lt"/>
            </a:endParaRP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Meslek Hastalıkları alt grupları</a:t>
            </a:r>
          </a:p>
        </p:txBody>
      </p:sp>
    </p:spTree>
    <p:extLst>
      <p:ext uri="{BB962C8B-B14F-4D97-AF65-F5344CB8AC3E}">
        <p14:creationId xmlns:p14="http://schemas.microsoft.com/office/powerpoint/2010/main" val="4014930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4267" y="1319254"/>
            <a:ext cx="7006712" cy="3998704"/>
          </a:xfrm>
        </p:spPr>
        <p:txBody>
          <a:bodyPr/>
          <a:lstStyle/>
          <a:p>
            <a:pPr marL="457200" lvl="0" indent="-457200" algn="just">
              <a:buFont typeface="+mj-lt"/>
              <a:buAutoNum type="arabicParenR"/>
            </a:pPr>
            <a:r>
              <a:rPr lang="tr-TR" sz="2400" spc="0" dirty="0">
                <a:solidFill>
                  <a:prstClr val="black"/>
                </a:solidFill>
                <a:latin typeface="+mn-lt"/>
              </a:rPr>
              <a:t> </a:t>
            </a:r>
            <a:r>
              <a:rPr lang="tr-TR" sz="2400" spc="0" dirty="0" smtClean="0">
                <a:solidFill>
                  <a:prstClr val="black"/>
                </a:solidFill>
                <a:latin typeface="+mn-lt"/>
              </a:rPr>
              <a:t>Kimyasal </a:t>
            </a:r>
            <a:r>
              <a:rPr lang="tr-TR" sz="2400" spc="0" dirty="0">
                <a:solidFill>
                  <a:prstClr val="black"/>
                </a:solidFill>
                <a:latin typeface="+mn-lt"/>
              </a:rPr>
              <a:t>kaynaklı: </a:t>
            </a:r>
            <a:r>
              <a:rPr lang="tr-TR" sz="2400" spc="0" dirty="0" smtClean="0">
                <a:solidFill>
                  <a:prstClr val="black"/>
                </a:solidFill>
                <a:latin typeface="+mn-lt"/>
              </a:rPr>
              <a:t>Ağır </a:t>
            </a:r>
            <a:r>
              <a:rPr lang="tr-TR" sz="2400" spc="0" dirty="0">
                <a:solidFill>
                  <a:prstClr val="black"/>
                </a:solidFill>
                <a:latin typeface="+mn-lt"/>
              </a:rPr>
              <a:t>metaller, gazlar, </a:t>
            </a:r>
            <a:r>
              <a:rPr lang="tr-TR" sz="2400" spc="0" dirty="0" err="1">
                <a:solidFill>
                  <a:prstClr val="black"/>
                </a:solidFill>
                <a:latin typeface="+mn-lt"/>
              </a:rPr>
              <a:t>solventler</a:t>
            </a:r>
            <a:endParaRPr lang="tr-TR" sz="2400" spc="0" dirty="0">
              <a:solidFill>
                <a:prstClr val="black"/>
              </a:solidFill>
              <a:latin typeface="+mn-lt"/>
            </a:endParaRPr>
          </a:p>
          <a:p>
            <a:pPr marL="457200" lvl="0" indent="-457200" algn="just">
              <a:buFont typeface="+mj-lt"/>
              <a:buAutoNum type="arabicParenR"/>
            </a:pPr>
            <a:r>
              <a:rPr lang="tr-TR" sz="2400" spc="0" dirty="0" smtClean="0">
                <a:solidFill>
                  <a:prstClr val="black"/>
                </a:solidFill>
                <a:latin typeface="+mn-lt"/>
              </a:rPr>
              <a:t>Fiziksel </a:t>
            </a:r>
            <a:r>
              <a:rPr lang="tr-TR" sz="2400" spc="0" dirty="0">
                <a:solidFill>
                  <a:prstClr val="black"/>
                </a:solidFill>
                <a:latin typeface="+mn-lt"/>
              </a:rPr>
              <a:t>kaynaklı: </a:t>
            </a:r>
            <a:r>
              <a:rPr lang="tr-TR" sz="2400" spc="0" dirty="0" smtClean="0">
                <a:solidFill>
                  <a:prstClr val="black"/>
                </a:solidFill>
                <a:latin typeface="+mn-lt"/>
              </a:rPr>
              <a:t>Gürültü </a:t>
            </a:r>
            <a:r>
              <a:rPr lang="tr-TR" sz="2400" spc="0" dirty="0">
                <a:solidFill>
                  <a:prstClr val="black"/>
                </a:solidFill>
                <a:latin typeface="+mn-lt"/>
              </a:rPr>
              <a:t>ve titreşim, yüksek/alçak basınç, soğuk/sıcak, toz, radyasyon</a:t>
            </a:r>
          </a:p>
          <a:p>
            <a:pPr marL="457200" lvl="0" indent="-457200" algn="just">
              <a:buFont typeface="+mj-lt"/>
              <a:buAutoNum type="arabicParenR"/>
            </a:pPr>
            <a:r>
              <a:rPr lang="tr-TR" sz="2400" spc="0" dirty="0" smtClean="0">
                <a:solidFill>
                  <a:prstClr val="black"/>
                </a:solidFill>
                <a:latin typeface="+mn-lt"/>
              </a:rPr>
              <a:t>Biyolojik </a:t>
            </a:r>
            <a:r>
              <a:rPr lang="tr-TR" sz="2400" spc="0" dirty="0">
                <a:solidFill>
                  <a:prstClr val="black"/>
                </a:solidFill>
                <a:latin typeface="+mn-lt"/>
              </a:rPr>
              <a:t>kaynaklı: </a:t>
            </a:r>
            <a:r>
              <a:rPr lang="tr-TR" sz="2400" spc="0" dirty="0" smtClean="0">
                <a:solidFill>
                  <a:prstClr val="black"/>
                </a:solidFill>
                <a:latin typeface="+mn-lt"/>
              </a:rPr>
              <a:t>Bakteri</a:t>
            </a:r>
            <a:r>
              <a:rPr lang="tr-TR" sz="2400" spc="0" dirty="0">
                <a:solidFill>
                  <a:prstClr val="black"/>
                </a:solidFill>
                <a:latin typeface="+mn-lt"/>
              </a:rPr>
              <a:t>, virüs, mantar</a:t>
            </a:r>
          </a:p>
          <a:p>
            <a:pPr marL="457200" lvl="0" indent="-457200" algn="just">
              <a:buFont typeface="+mj-lt"/>
              <a:buAutoNum type="arabicParenR"/>
            </a:pPr>
            <a:r>
              <a:rPr lang="tr-TR" sz="2400" spc="0" dirty="0" err="1" smtClean="0">
                <a:solidFill>
                  <a:prstClr val="black"/>
                </a:solidFill>
                <a:latin typeface="+mn-lt"/>
              </a:rPr>
              <a:t>Psikososyal</a:t>
            </a:r>
            <a:r>
              <a:rPr lang="tr-TR" sz="2400" spc="0" dirty="0" smtClean="0">
                <a:solidFill>
                  <a:prstClr val="black"/>
                </a:solidFill>
                <a:latin typeface="+mn-lt"/>
              </a:rPr>
              <a:t> </a:t>
            </a:r>
            <a:r>
              <a:rPr lang="tr-TR" sz="2400" spc="0" dirty="0">
                <a:solidFill>
                  <a:prstClr val="black"/>
                </a:solidFill>
                <a:latin typeface="+mn-lt"/>
              </a:rPr>
              <a:t>kaynaklı </a:t>
            </a:r>
          </a:p>
          <a:p>
            <a:pPr marL="457200" lvl="0" indent="-457200" algn="just">
              <a:buFont typeface="+mj-lt"/>
              <a:buAutoNum type="arabicParenR"/>
            </a:pPr>
            <a:r>
              <a:rPr lang="tr-TR" sz="2400" spc="0" dirty="0" smtClean="0">
                <a:solidFill>
                  <a:prstClr val="black"/>
                </a:solidFill>
                <a:latin typeface="+mn-lt"/>
              </a:rPr>
              <a:t>Ergonomik </a:t>
            </a:r>
            <a:r>
              <a:rPr lang="tr-TR" sz="2400" spc="0" dirty="0">
                <a:solidFill>
                  <a:prstClr val="black"/>
                </a:solidFill>
                <a:latin typeface="+mn-lt"/>
              </a:rPr>
              <a:t>nedenlerle oluşabilir.</a:t>
            </a:r>
          </a:p>
        </p:txBody>
      </p:sp>
      <p:sp>
        <p:nvSpPr>
          <p:cNvPr id="4" name="Metin Yer Tutucusu 3"/>
          <p:cNvSpPr>
            <a:spLocks noGrp="1"/>
          </p:cNvSpPr>
          <p:nvPr>
            <p:ph type="body" sz="quarter" idx="13"/>
          </p:nvPr>
        </p:nvSpPr>
        <p:spPr>
          <a:xfrm>
            <a:off x="245168" y="249404"/>
            <a:ext cx="11321992" cy="1069850"/>
          </a:xfrm>
        </p:spPr>
        <p:txBody>
          <a:bodyPr/>
          <a:lstStyle/>
          <a:p>
            <a:r>
              <a:rPr lang="tr-TR" sz="4800" dirty="0">
                <a:solidFill>
                  <a:schemeClr val="accent3">
                    <a:lumMod val="50000"/>
                  </a:schemeClr>
                </a:solidFill>
              </a:rPr>
              <a:t>Meslek Hastalıklarının Nedenleri</a:t>
            </a:r>
          </a:p>
        </p:txBody>
      </p:sp>
      <p:pic>
        <p:nvPicPr>
          <p:cNvPr id="2" name="Resim 1"/>
          <p:cNvPicPr>
            <a:picLocks noChangeAspect="1"/>
          </p:cNvPicPr>
          <p:nvPr/>
        </p:nvPicPr>
        <p:blipFill>
          <a:blip r:embed="rId2"/>
          <a:stretch>
            <a:fillRect/>
          </a:stretch>
        </p:blipFill>
        <p:spPr>
          <a:xfrm>
            <a:off x="258615" y="4036274"/>
            <a:ext cx="6972364" cy="2563367"/>
          </a:xfrm>
          <a:prstGeom prst="rect">
            <a:avLst/>
          </a:prstGeom>
        </p:spPr>
      </p:pic>
    </p:spTree>
    <p:extLst>
      <p:ext uri="{BB962C8B-B14F-4D97-AF65-F5344CB8AC3E}">
        <p14:creationId xmlns:p14="http://schemas.microsoft.com/office/powerpoint/2010/main" val="30655360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TotalTime>
  <Words>5359</Words>
  <Application>Microsoft Office PowerPoint</Application>
  <PresentationFormat>Geniş ekran</PresentationFormat>
  <Paragraphs>530</Paragraphs>
  <Slides>71</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71</vt:i4>
      </vt:variant>
    </vt:vector>
  </HeadingPairs>
  <TitlesOfParts>
    <vt:vector size="80" baseType="lpstr">
      <vt:lpstr>Arial</vt:lpstr>
      <vt:lpstr>Calibri</vt:lpstr>
      <vt:lpstr>Ebrima</vt:lpstr>
      <vt:lpstr>Eras Demi ITC</vt:lpstr>
      <vt:lpstr>Source Sans Pro Black</vt:lpstr>
      <vt:lpstr>Source Sans Pro Light</vt:lpstr>
      <vt:lpstr>Times New Roman</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Kaixer Group</dc:creator>
  <cp:lastModifiedBy>Şeyda Gece</cp:lastModifiedBy>
  <cp:revision>117</cp:revision>
  <dcterms:created xsi:type="dcterms:W3CDTF">2013-11-05T16:54:03Z</dcterms:created>
  <dcterms:modified xsi:type="dcterms:W3CDTF">2022-10-25T13:05:00Z</dcterms:modified>
</cp:coreProperties>
</file>